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sldIdLst>
    <p:sldId id="256" r:id="rId5"/>
    <p:sldId id="286" r:id="rId6"/>
    <p:sldId id="320" r:id="rId7"/>
    <p:sldId id="385" r:id="rId8"/>
    <p:sldId id="383" r:id="rId9"/>
    <p:sldId id="384" r:id="rId10"/>
    <p:sldId id="363" r:id="rId11"/>
    <p:sldId id="358" r:id="rId12"/>
    <p:sldId id="359" r:id="rId13"/>
    <p:sldId id="392" r:id="rId14"/>
    <p:sldId id="360" r:id="rId15"/>
    <p:sldId id="361" r:id="rId16"/>
    <p:sldId id="362" r:id="rId17"/>
    <p:sldId id="311" r:id="rId18"/>
    <p:sldId id="321" r:id="rId19"/>
    <p:sldId id="323" r:id="rId20"/>
    <p:sldId id="271" r:id="rId21"/>
    <p:sldId id="258" r:id="rId22"/>
    <p:sldId id="314" r:id="rId23"/>
    <p:sldId id="315" r:id="rId24"/>
    <p:sldId id="317" r:id="rId25"/>
    <p:sldId id="318" r:id="rId26"/>
    <p:sldId id="374" r:id="rId27"/>
    <p:sldId id="319" r:id="rId28"/>
    <p:sldId id="322" r:id="rId29"/>
    <p:sldId id="272" r:id="rId30"/>
    <p:sldId id="386" r:id="rId31"/>
    <p:sldId id="260" r:id="rId32"/>
    <p:sldId id="324" r:id="rId33"/>
    <p:sldId id="325" r:id="rId34"/>
    <p:sldId id="326" r:id="rId35"/>
    <p:sldId id="327" r:id="rId36"/>
    <p:sldId id="328" r:id="rId37"/>
    <p:sldId id="329" r:id="rId38"/>
    <p:sldId id="330" r:id="rId39"/>
    <p:sldId id="334" r:id="rId40"/>
    <p:sldId id="335" r:id="rId41"/>
    <p:sldId id="331" r:id="rId42"/>
    <p:sldId id="332" r:id="rId43"/>
    <p:sldId id="333" r:id="rId44"/>
    <p:sldId id="336" r:id="rId45"/>
    <p:sldId id="337" r:id="rId46"/>
    <p:sldId id="338" r:id="rId47"/>
    <p:sldId id="301" r:id="rId48"/>
    <p:sldId id="263" r:id="rId49"/>
    <p:sldId id="270" r:id="rId50"/>
    <p:sldId id="262" r:id="rId51"/>
    <p:sldId id="339" r:id="rId52"/>
    <p:sldId id="303" r:id="rId53"/>
    <p:sldId id="312" r:id="rId54"/>
    <p:sldId id="343" r:id="rId55"/>
    <p:sldId id="365" r:id="rId56"/>
    <p:sldId id="344" r:id="rId57"/>
    <p:sldId id="342" r:id="rId58"/>
    <p:sldId id="281" r:id="rId59"/>
    <p:sldId id="269" r:id="rId60"/>
    <p:sldId id="280" r:id="rId61"/>
    <p:sldId id="276" r:id="rId62"/>
    <p:sldId id="266" r:id="rId63"/>
    <p:sldId id="291" r:id="rId64"/>
    <p:sldId id="268" r:id="rId65"/>
    <p:sldId id="267" r:id="rId66"/>
    <p:sldId id="282" r:id="rId67"/>
    <p:sldId id="279" r:id="rId68"/>
    <p:sldId id="313" r:id="rId69"/>
    <p:sldId id="352" r:id="rId70"/>
    <p:sldId id="287" r:id="rId71"/>
    <p:sldId id="368" r:id="rId72"/>
    <p:sldId id="345" r:id="rId73"/>
    <p:sldId id="379" r:id="rId74"/>
    <p:sldId id="380" r:id="rId75"/>
    <p:sldId id="346" r:id="rId76"/>
    <p:sldId id="347" r:id="rId77"/>
    <p:sldId id="369" r:id="rId78"/>
    <p:sldId id="376" r:id="rId79"/>
    <p:sldId id="377" r:id="rId80"/>
    <p:sldId id="372" r:id="rId81"/>
    <p:sldId id="351" r:id="rId82"/>
    <p:sldId id="354" r:id="rId83"/>
    <p:sldId id="353" r:id="rId84"/>
    <p:sldId id="310" r:id="rId85"/>
    <p:sldId id="355" r:id="rId86"/>
    <p:sldId id="387" r:id="rId87"/>
    <p:sldId id="393" r:id="rId88"/>
    <p:sldId id="356" r:id="rId89"/>
    <p:sldId id="389" r:id="rId90"/>
    <p:sldId id="366" r:id="rId91"/>
    <p:sldId id="391" r:id="rId92"/>
    <p:sldId id="390" r:id="rId93"/>
    <p:sldId id="373" r:id="rId94"/>
    <p:sldId id="308" r:id="rId95"/>
    <p:sldId id="293" r:id="rId96"/>
    <p:sldId id="30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autoAdjust="0"/>
  </p:normalViewPr>
  <p:slideViewPr>
    <p:cSldViewPr snapToGrid="0">
      <p:cViewPr varScale="1">
        <p:scale>
          <a:sx n="73" d="100"/>
          <a:sy n="73" d="100"/>
        </p:scale>
        <p:origin x="59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4.png"/><Relationship Id="rId4"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1"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2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custT="1"/>
      <dgm:spPr/>
      <dgm:t>
        <a:bodyPr/>
        <a:lstStyle/>
        <a:p>
          <a:endParaRPr lang="en-US" sz="5400"/>
        </a:p>
      </dgm:t>
    </dgm:pt>
    <dgm:pt modelId="{3B62F779-C8C4-4403-A321-BC49F982E4AB}">
      <dgm:prSet phldrT="[Text]" custT="1"/>
      <dgm:spPr/>
      <dgm:t>
        <a:bodyPr/>
        <a:lstStyle/>
        <a:p>
          <a:r>
            <a:rPr lang="en-US" sz="2400" dirty="0"/>
            <a:t>Set </a:t>
          </a:r>
          <a:r>
            <a:rPr lang="en-US" sz="2400" dirty="0">
              <a:latin typeface="Cambria Math" panose="02040503050406030204" pitchFamily="18" charset="0"/>
              <a:ea typeface="Cambria Math" panose="02040503050406030204" pitchFamily="18" charset="0"/>
            </a:rPr>
            <a:t>𝜀, 𝜇, 𝜎,</a:t>
          </a:r>
          <a:r>
            <a:rPr lang="en-US" sz="24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custT="1"/>
      <dgm:spPr/>
      <dgm:t>
        <a:bodyPr/>
        <a:lstStyle/>
        <a:p>
          <a:endParaRPr lang="en-US" sz="5400"/>
        </a:p>
      </dgm:t>
    </dgm:pt>
    <dgm:pt modelId="{7972CBEC-541E-4414-B55B-F7CCE4DF0F06}">
      <dgm:prSet phldrT="[Text]" custT="1"/>
      <dgm:spPr/>
      <dgm:t>
        <a:bodyPr/>
        <a:lstStyle/>
        <a:p>
          <a:r>
            <a:rPr lang="en-US" sz="24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3"/>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3">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2"/>
      <dgm:spPr/>
      <dgm:t>
        <a:bodyPr/>
        <a:lstStyle/>
        <a:p>
          <a:endParaRPr lang="en-US"/>
        </a:p>
      </dgm:t>
    </dgm:pt>
    <dgm:pt modelId="{A38777E0-2651-4C4C-83E1-883EFED2964A}" type="pres">
      <dgm:prSet presAssocID="{22D62A13-11C4-4694-AA5C-AE4AD9993A37}" presName="connTx" presStyleLbl="sibTrans2D1" presStyleIdx="0" presStyleCnt="2"/>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3"/>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3">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2"/>
      <dgm:spPr/>
      <dgm:t>
        <a:bodyPr/>
        <a:lstStyle/>
        <a:p>
          <a:endParaRPr lang="en-US"/>
        </a:p>
      </dgm:t>
    </dgm:pt>
    <dgm:pt modelId="{9692A6D9-AE56-4BDF-A9B1-D4E67A21F93D}" type="pres">
      <dgm:prSet presAssocID="{78D50FA3-D6C2-48F3-8D3E-753AA09ACF6F}" presName="connTx" presStyleLbl="sibTrans2D1" presStyleIdx="1" presStyleCnt="2"/>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3"/>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3">
        <dgm:presLayoutVars>
          <dgm:bulletEnabled val="1"/>
        </dgm:presLayoutVars>
      </dgm:prSet>
      <dgm:spPr/>
      <dgm:t>
        <a:bodyPr/>
        <a:lstStyle/>
        <a:p>
          <a:endParaRPr lang="en-US"/>
        </a:p>
      </dgm:t>
    </dgm:pt>
  </dgm:ptLst>
  <dgm:cxnLst>
    <dgm:cxn modelId="{11B58CAB-0234-4DDF-84B3-C0663BCA8268}" type="presOf" srcId="{22D62A13-11C4-4694-AA5C-AE4AD9993A37}" destId="{CBAF70CA-EC59-4394-BE21-3A85CFED56AF}" srcOrd="0" destOrd="0" presId="urn:microsoft.com/office/officeart/2005/8/layout/hProcess10#1"/>
    <dgm:cxn modelId="{4D3A5EC2-16F2-4DBB-98C8-6C1BF528D681}" type="presOf" srcId="{7972CBEC-541E-4414-B55B-F7CCE4DF0F06}" destId="{C63B5AEA-A435-41A5-A1ED-E2CD48DAF650}" srcOrd="0" destOrd="0" presId="urn:microsoft.com/office/officeart/2005/8/layout/hProcess10#1"/>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9EE50272-B16B-4731-A464-3364B806E001}" type="presOf" srcId="{E46577BB-CEA4-4AF1-9318-D13941664FE6}" destId="{391694FC-8E0A-4097-9DE2-524E393C6CCE}" srcOrd="0" destOrd="0" presId="urn:microsoft.com/office/officeart/2005/8/layout/hProcess10#1"/>
    <dgm:cxn modelId="{E1788613-C554-42E1-A177-6567F50A37C8}" type="presOf" srcId="{78D50FA3-D6C2-48F3-8D3E-753AA09ACF6F}" destId="{9692A6D9-AE56-4BDF-A9B1-D4E67A21F93D}" srcOrd="1" destOrd="0" presId="urn:microsoft.com/office/officeart/2005/8/layout/hProcess10#1"/>
    <dgm:cxn modelId="{647856AD-7054-46BC-96CA-0226938A577C}" type="presOf" srcId="{78D50FA3-D6C2-48F3-8D3E-753AA09ACF6F}" destId="{4522EE6B-B06D-4A84-9E4C-FD875CD05B60}" srcOrd="0" destOrd="0" presId="urn:microsoft.com/office/officeart/2005/8/layout/hProcess10#1"/>
    <dgm:cxn modelId="{424AE03E-DCEA-454D-83E4-E4BBEE7B72A9}" type="presOf" srcId="{22D62A13-11C4-4694-AA5C-AE4AD9993A37}" destId="{A38777E0-2651-4C4C-83E1-883EFED2964A}" srcOrd="1" destOrd="0" presId="urn:microsoft.com/office/officeart/2005/8/layout/hProcess10#1"/>
    <dgm:cxn modelId="{35EB559E-9594-46B5-BEC9-D3071573423A}" srcId="{EAC90161-6E2F-41CE-8956-972081341C6E}" destId="{E46577BB-CEA4-4AF1-9318-D13941664FE6}" srcOrd="0" destOrd="0" parTransId="{9EE6572D-A336-4194-8237-4D2B3B8EB93F}" sibTransId="{22D62A13-11C4-4694-AA5C-AE4AD9993A37}"/>
    <dgm:cxn modelId="{DF72D79D-212E-4AE9-8026-F52097E63C1C}" type="presOf" srcId="{EAC90161-6E2F-41CE-8956-972081341C6E}" destId="{CA1A814B-CD73-4ABC-8A50-14BF1F4EEFA3}" srcOrd="0" destOrd="0" presId="urn:microsoft.com/office/officeart/2005/8/layout/hProcess10#1"/>
    <dgm:cxn modelId="{3F64CF2B-D8AB-4D6A-A966-907D58A4748E}" type="presOf" srcId="{3B62F779-C8C4-4403-A321-BC49F982E4AB}" destId="{F144BABE-85A4-4349-B4AC-17F4EF0A35EC}" srcOrd="0" destOrd="0" presId="urn:microsoft.com/office/officeart/2005/8/layout/hProcess10#1"/>
    <dgm:cxn modelId="{A1007F98-2AAD-4741-BDE6-699D9490E418}" type="presParOf" srcId="{CA1A814B-CD73-4ABC-8A50-14BF1F4EEFA3}" destId="{811EF07C-38A5-4CF6-A42F-624F61D73E02}" srcOrd="0" destOrd="0" presId="urn:microsoft.com/office/officeart/2005/8/layout/hProcess10#1"/>
    <dgm:cxn modelId="{C1E7228B-6BB7-4DF6-A759-449577CB8A6E}" type="presParOf" srcId="{811EF07C-38A5-4CF6-A42F-624F61D73E02}" destId="{BAEA5892-5815-4FB6-8552-6609C18A3C74}" srcOrd="0" destOrd="0" presId="urn:microsoft.com/office/officeart/2005/8/layout/hProcess10#1"/>
    <dgm:cxn modelId="{F7F5BAD8-5302-4D6C-BF66-7710A0310864}" type="presParOf" srcId="{811EF07C-38A5-4CF6-A42F-624F61D73E02}" destId="{391694FC-8E0A-4097-9DE2-524E393C6CCE}" srcOrd="1" destOrd="0" presId="urn:microsoft.com/office/officeart/2005/8/layout/hProcess10#1"/>
    <dgm:cxn modelId="{BA41741C-0371-4852-985D-E854F254585D}" type="presParOf" srcId="{CA1A814B-CD73-4ABC-8A50-14BF1F4EEFA3}" destId="{CBAF70CA-EC59-4394-BE21-3A85CFED56AF}" srcOrd="1" destOrd="0" presId="urn:microsoft.com/office/officeart/2005/8/layout/hProcess10#1"/>
    <dgm:cxn modelId="{B37EB51F-8648-4125-B07C-0BCBE41A82FE}" type="presParOf" srcId="{CBAF70CA-EC59-4394-BE21-3A85CFED56AF}" destId="{A38777E0-2651-4C4C-83E1-883EFED2964A}" srcOrd="0" destOrd="0" presId="urn:microsoft.com/office/officeart/2005/8/layout/hProcess10#1"/>
    <dgm:cxn modelId="{6078E3ED-35E0-4E9B-8ABB-CA55C24C1F7C}" type="presParOf" srcId="{CA1A814B-CD73-4ABC-8A50-14BF1F4EEFA3}" destId="{C5F67F6E-BE9B-41FD-83FD-8A7F626163DC}" srcOrd="2" destOrd="0" presId="urn:microsoft.com/office/officeart/2005/8/layout/hProcess10#1"/>
    <dgm:cxn modelId="{568016FA-FB01-4E34-ADB8-2A5662A2905B}" type="presParOf" srcId="{C5F67F6E-BE9B-41FD-83FD-8A7F626163DC}" destId="{3BFF8D25-77DF-4B49-8500-DF1B850067C0}" srcOrd="0" destOrd="0" presId="urn:microsoft.com/office/officeart/2005/8/layout/hProcess10#1"/>
    <dgm:cxn modelId="{1E1BB94C-39BE-487B-BF68-6A6A21F9DC94}" type="presParOf" srcId="{C5F67F6E-BE9B-41FD-83FD-8A7F626163DC}" destId="{F144BABE-85A4-4349-B4AC-17F4EF0A35EC}" srcOrd="1" destOrd="0" presId="urn:microsoft.com/office/officeart/2005/8/layout/hProcess10#1"/>
    <dgm:cxn modelId="{D01CBA18-403E-4C57-B27C-42047A7CA739}" type="presParOf" srcId="{CA1A814B-CD73-4ABC-8A50-14BF1F4EEFA3}" destId="{4522EE6B-B06D-4A84-9E4C-FD875CD05B60}" srcOrd="3" destOrd="0" presId="urn:microsoft.com/office/officeart/2005/8/layout/hProcess10#1"/>
    <dgm:cxn modelId="{187AD48C-68D8-41AC-BF93-2A5F381D16AD}" type="presParOf" srcId="{4522EE6B-B06D-4A84-9E4C-FD875CD05B60}" destId="{9692A6D9-AE56-4BDF-A9B1-D4E67A21F93D}" srcOrd="0" destOrd="0" presId="urn:microsoft.com/office/officeart/2005/8/layout/hProcess10#1"/>
    <dgm:cxn modelId="{096694C3-A4C4-4E68-8D87-E62A8411F664}" type="presParOf" srcId="{CA1A814B-CD73-4ABC-8A50-14BF1F4EEFA3}" destId="{B23379DC-716C-4C26-B461-2A7424FF9A97}" srcOrd="4" destOrd="0" presId="urn:microsoft.com/office/officeart/2005/8/layout/hProcess10#1"/>
    <dgm:cxn modelId="{DDDB3A8E-E347-4345-83C3-C351EAF48A32}" type="presParOf" srcId="{B23379DC-716C-4C26-B461-2A7424FF9A97}" destId="{D409A809-F4A7-4B44-8C09-689152D3CE15}" srcOrd="0" destOrd="0" presId="urn:microsoft.com/office/officeart/2005/8/layout/hProcess10#1"/>
    <dgm:cxn modelId="{8CB1C324-054B-42C6-BF49-013A5E2E74CB}" type="presParOf" srcId="{B23379DC-716C-4C26-B461-2A7424FF9A97}" destId="{C63B5AEA-A435-41A5-A1ED-E2CD48DAF650}" srcOrd="1" destOrd="0" presId="urn:microsoft.com/office/officeart/2005/8/layout/hProcess10#1"/>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90161-6E2F-41CE-8956-972081341C6E}" type="doc">
      <dgm:prSet loTypeId="urn:microsoft.com/office/officeart/2005/8/layout/hProcess10" loCatId="process" qsTypeId="urn:microsoft.com/office/officeart/2005/8/quickstyle/simple1" qsCatId="simple" csTypeId="urn:microsoft.com/office/officeart/2005/8/colors/accent1_1" csCatId="accent1" phldr="1"/>
      <dgm:spPr/>
      <dgm:t>
        <a:bodyPr/>
        <a:lstStyle/>
        <a:p>
          <a:endParaRPr lang="en-US"/>
        </a:p>
      </dgm:t>
    </dgm:pt>
    <dgm:pt modelId="{E46577BB-CEA4-4AF1-9318-D13941664FE6}">
      <dgm:prSet phldrT="[Text]" custT="1"/>
      <dgm:spPr/>
      <dgm:t>
        <a:bodyPr/>
        <a:lstStyle/>
        <a:p>
          <a:r>
            <a:rPr lang="en-US" sz="1800" dirty="0"/>
            <a:t>Build Grid and Geometrical Structures for transformer, windings and boundaries.</a:t>
          </a:r>
        </a:p>
      </dgm:t>
    </dgm:pt>
    <dgm:pt modelId="{9EE6572D-A336-4194-8237-4D2B3B8EB93F}" type="parTrans" cxnId="{35EB559E-9594-46B5-BEC9-D3071573423A}">
      <dgm:prSet/>
      <dgm:spPr/>
      <dgm:t>
        <a:bodyPr/>
        <a:lstStyle/>
        <a:p>
          <a:endParaRPr lang="en-US"/>
        </a:p>
      </dgm:t>
    </dgm:pt>
    <dgm:pt modelId="{22D62A13-11C4-4694-AA5C-AE4AD9993A37}" type="sibTrans" cxnId="{35EB559E-9594-46B5-BEC9-D3071573423A}">
      <dgm:prSet/>
      <dgm:spPr/>
      <dgm:t>
        <a:bodyPr/>
        <a:lstStyle/>
        <a:p>
          <a:endParaRPr lang="en-US"/>
        </a:p>
      </dgm:t>
    </dgm:pt>
    <dgm:pt modelId="{3B62F779-C8C4-4403-A321-BC49F982E4AB}">
      <dgm:prSet phldrT="[Text]" custT="1"/>
      <dgm:spPr/>
      <dgm:t>
        <a:bodyPr/>
        <a:lstStyle/>
        <a:p>
          <a:r>
            <a:rPr lang="en-US" sz="1800" dirty="0"/>
            <a:t>Set </a:t>
          </a:r>
          <a:r>
            <a:rPr lang="en-US" sz="1800" dirty="0">
              <a:latin typeface="Cambria Math" panose="02040503050406030204" pitchFamily="18" charset="0"/>
              <a:ea typeface="Cambria Math" panose="02040503050406030204" pitchFamily="18" charset="0"/>
            </a:rPr>
            <a:t>𝜀, 𝜇, 𝜎,</a:t>
          </a:r>
          <a:r>
            <a:rPr lang="en-US" sz="1800" dirty="0"/>
            <a:t> Material Inhomogeneity, Dispersion and Non-Linearity Model Parameters. </a:t>
          </a:r>
        </a:p>
      </dgm:t>
    </dgm:pt>
    <dgm:pt modelId="{B4FCB578-19E2-41EE-8660-AFE169495C01}" type="parTrans" cxnId="{257F950C-E9BC-49EC-8EBE-C3164199A048}">
      <dgm:prSet/>
      <dgm:spPr/>
      <dgm:t>
        <a:bodyPr/>
        <a:lstStyle/>
        <a:p>
          <a:endParaRPr lang="en-US"/>
        </a:p>
      </dgm:t>
    </dgm:pt>
    <dgm:pt modelId="{78D50FA3-D6C2-48F3-8D3E-753AA09ACF6F}" type="sibTrans" cxnId="{257F950C-E9BC-49EC-8EBE-C3164199A048}">
      <dgm:prSet/>
      <dgm:spPr/>
      <dgm:t>
        <a:bodyPr/>
        <a:lstStyle/>
        <a:p>
          <a:endParaRPr lang="en-US"/>
        </a:p>
      </dgm:t>
    </dgm:pt>
    <dgm:pt modelId="{7972CBEC-541E-4414-B55B-F7CCE4DF0F06}">
      <dgm:prSet phldrT="[Text]" custT="1"/>
      <dgm:spPr/>
      <dgm:t>
        <a:bodyPr/>
        <a:lstStyle/>
        <a:p>
          <a:r>
            <a:rPr lang="en-US" sz="1800" dirty="0"/>
            <a:t>Add volume current sources, set resolution and run Simulation for desired discrete steps.</a:t>
          </a:r>
        </a:p>
      </dgm:t>
    </dgm:pt>
    <dgm:pt modelId="{E58F12A8-020F-4E66-9F79-8D115F2D8881}" type="parTrans" cxnId="{D7518A30-BAD7-4D23-9745-E945FD3C1D90}">
      <dgm:prSet/>
      <dgm:spPr/>
      <dgm:t>
        <a:bodyPr/>
        <a:lstStyle/>
        <a:p>
          <a:endParaRPr lang="en-US"/>
        </a:p>
      </dgm:t>
    </dgm:pt>
    <dgm:pt modelId="{584CC7BB-0E88-4DA0-9B00-329BCA4F54CF}" type="sibTrans" cxnId="{D7518A30-BAD7-4D23-9745-E945FD3C1D90}">
      <dgm:prSet/>
      <dgm:spPr/>
      <dgm:t>
        <a:bodyPr/>
        <a:lstStyle/>
        <a:p>
          <a:endParaRPr lang="en-US"/>
        </a:p>
      </dgm:t>
    </dgm:pt>
    <dgm:pt modelId="{2052D8C4-2593-46BA-BCAF-F10C03B13E22}">
      <dgm:prSet custT="1"/>
      <dgm:spPr/>
      <dgm:t>
        <a:bodyPr/>
        <a:lstStyle/>
        <a:p>
          <a:r>
            <a:rPr lang="en-US" sz="1800" dirty="0"/>
            <a:t>Apply 3D Discrete Fourier Transform to find transmitted Poynting Flux and  Broadband Response.</a:t>
          </a:r>
        </a:p>
      </dgm:t>
    </dgm:pt>
    <dgm:pt modelId="{BEC49860-EA48-4438-ACBB-E85975CEF42E}" type="parTrans" cxnId="{5EB911CB-E503-415C-884D-C8B457C2580F}">
      <dgm:prSet/>
      <dgm:spPr/>
      <dgm:t>
        <a:bodyPr/>
        <a:lstStyle/>
        <a:p>
          <a:endParaRPr lang="en-US"/>
        </a:p>
      </dgm:t>
    </dgm:pt>
    <dgm:pt modelId="{F862F71C-3A44-4CD3-B601-3BAA4F36C9B2}" type="sibTrans" cxnId="{5EB911CB-E503-415C-884D-C8B457C2580F}">
      <dgm:prSet/>
      <dgm:spPr/>
      <dgm:t>
        <a:bodyPr/>
        <a:lstStyle/>
        <a:p>
          <a:endParaRPr lang="en-US"/>
        </a:p>
      </dgm:t>
    </dgm:pt>
    <dgm:pt modelId="{CA1A814B-CD73-4ABC-8A50-14BF1F4EEFA3}" type="pres">
      <dgm:prSet presAssocID="{EAC90161-6E2F-41CE-8956-972081341C6E}" presName="Name0" presStyleCnt="0">
        <dgm:presLayoutVars>
          <dgm:dir/>
          <dgm:resizeHandles val="exact"/>
        </dgm:presLayoutVars>
      </dgm:prSet>
      <dgm:spPr/>
      <dgm:t>
        <a:bodyPr/>
        <a:lstStyle/>
        <a:p>
          <a:endParaRPr lang="en-US"/>
        </a:p>
      </dgm:t>
    </dgm:pt>
    <dgm:pt modelId="{811EF07C-38A5-4CF6-A42F-624F61D73E02}" type="pres">
      <dgm:prSet presAssocID="{E46577BB-CEA4-4AF1-9318-D13941664FE6}" presName="composite" presStyleCnt="0"/>
      <dgm:spPr/>
    </dgm:pt>
    <dgm:pt modelId="{BAEA5892-5815-4FB6-8552-6609C18A3C74}" type="pres">
      <dgm:prSet presAssocID="{E46577BB-CEA4-4AF1-9318-D13941664FE6}" presName="imagSh" presStyleLbl="bgImgPlace1" presStyleIdx="0" presStyleCnt="4"/>
      <dgm:spPr>
        <a:blipFill rotWithShape="1">
          <a:blip xmlns:r="http://schemas.openxmlformats.org/officeDocument/2006/relationships" r:embed="rId1"/>
          <a:stretch>
            <a:fillRect/>
          </a:stretch>
        </a:blipFill>
      </dgm:spPr>
    </dgm:pt>
    <dgm:pt modelId="{391694FC-8E0A-4097-9DE2-524E393C6CCE}" type="pres">
      <dgm:prSet presAssocID="{E46577BB-CEA4-4AF1-9318-D13941664FE6}" presName="txNode" presStyleLbl="node1" presStyleIdx="0" presStyleCnt="4">
        <dgm:presLayoutVars>
          <dgm:bulletEnabled val="1"/>
        </dgm:presLayoutVars>
      </dgm:prSet>
      <dgm:spPr/>
      <dgm:t>
        <a:bodyPr/>
        <a:lstStyle/>
        <a:p>
          <a:endParaRPr lang="en-US"/>
        </a:p>
      </dgm:t>
    </dgm:pt>
    <dgm:pt modelId="{CBAF70CA-EC59-4394-BE21-3A85CFED56AF}" type="pres">
      <dgm:prSet presAssocID="{22D62A13-11C4-4694-AA5C-AE4AD9993A37}" presName="sibTrans" presStyleLbl="sibTrans2D1" presStyleIdx="0" presStyleCnt="3"/>
      <dgm:spPr/>
      <dgm:t>
        <a:bodyPr/>
        <a:lstStyle/>
        <a:p>
          <a:endParaRPr lang="en-US"/>
        </a:p>
      </dgm:t>
    </dgm:pt>
    <dgm:pt modelId="{A38777E0-2651-4C4C-83E1-883EFED2964A}" type="pres">
      <dgm:prSet presAssocID="{22D62A13-11C4-4694-AA5C-AE4AD9993A37}" presName="connTx" presStyleLbl="sibTrans2D1" presStyleIdx="0" presStyleCnt="3"/>
      <dgm:spPr/>
      <dgm:t>
        <a:bodyPr/>
        <a:lstStyle/>
        <a:p>
          <a:endParaRPr lang="en-US"/>
        </a:p>
      </dgm:t>
    </dgm:pt>
    <dgm:pt modelId="{C5F67F6E-BE9B-41FD-83FD-8A7F626163DC}" type="pres">
      <dgm:prSet presAssocID="{3B62F779-C8C4-4403-A321-BC49F982E4AB}" presName="composite" presStyleCnt="0"/>
      <dgm:spPr/>
    </dgm:pt>
    <dgm:pt modelId="{3BFF8D25-77DF-4B49-8500-DF1B850067C0}" type="pres">
      <dgm:prSet presAssocID="{3B62F779-C8C4-4403-A321-BC49F982E4AB}" presName="imagSh" presStyleLbl="bgImgPlace1" presStyleIdx="1" presStyleCnt="4"/>
      <dgm:spPr>
        <a:blipFill rotWithShape="1">
          <a:blip xmlns:r="http://schemas.openxmlformats.org/officeDocument/2006/relationships" r:embed="rId2"/>
          <a:stretch>
            <a:fillRect/>
          </a:stretch>
        </a:blipFill>
      </dgm:spPr>
    </dgm:pt>
    <dgm:pt modelId="{F144BABE-85A4-4349-B4AC-17F4EF0A35EC}" type="pres">
      <dgm:prSet presAssocID="{3B62F779-C8C4-4403-A321-BC49F982E4AB}" presName="txNode" presStyleLbl="node1" presStyleIdx="1" presStyleCnt="4">
        <dgm:presLayoutVars>
          <dgm:bulletEnabled val="1"/>
        </dgm:presLayoutVars>
      </dgm:prSet>
      <dgm:spPr/>
      <dgm:t>
        <a:bodyPr/>
        <a:lstStyle/>
        <a:p>
          <a:endParaRPr lang="en-US"/>
        </a:p>
      </dgm:t>
    </dgm:pt>
    <dgm:pt modelId="{4522EE6B-B06D-4A84-9E4C-FD875CD05B60}" type="pres">
      <dgm:prSet presAssocID="{78D50FA3-D6C2-48F3-8D3E-753AA09ACF6F}" presName="sibTrans" presStyleLbl="sibTrans2D1" presStyleIdx="1" presStyleCnt="3"/>
      <dgm:spPr/>
      <dgm:t>
        <a:bodyPr/>
        <a:lstStyle/>
        <a:p>
          <a:endParaRPr lang="en-US"/>
        </a:p>
      </dgm:t>
    </dgm:pt>
    <dgm:pt modelId="{9692A6D9-AE56-4BDF-A9B1-D4E67A21F93D}" type="pres">
      <dgm:prSet presAssocID="{78D50FA3-D6C2-48F3-8D3E-753AA09ACF6F}" presName="connTx" presStyleLbl="sibTrans2D1" presStyleIdx="1" presStyleCnt="3"/>
      <dgm:spPr/>
      <dgm:t>
        <a:bodyPr/>
        <a:lstStyle/>
        <a:p>
          <a:endParaRPr lang="en-US"/>
        </a:p>
      </dgm:t>
    </dgm:pt>
    <dgm:pt modelId="{B23379DC-716C-4C26-B461-2A7424FF9A97}" type="pres">
      <dgm:prSet presAssocID="{7972CBEC-541E-4414-B55B-F7CCE4DF0F06}" presName="composite" presStyleCnt="0"/>
      <dgm:spPr/>
    </dgm:pt>
    <dgm:pt modelId="{D409A809-F4A7-4B44-8C09-689152D3CE15}" type="pres">
      <dgm:prSet presAssocID="{7972CBEC-541E-4414-B55B-F7CCE4DF0F06}" presName="imagSh" presStyleLbl="bgImgPlace1" presStyleIdx="2" presStyleCnt="4"/>
      <dgm:spPr>
        <a:blipFill rotWithShape="1">
          <a:blip xmlns:r="http://schemas.openxmlformats.org/officeDocument/2006/relationships" r:embed="rId3"/>
          <a:stretch>
            <a:fillRect/>
          </a:stretch>
        </a:blipFill>
      </dgm:spPr>
    </dgm:pt>
    <dgm:pt modelId="{C63B5AEA-A435-41A5-A1ED-E2CD48DAF650}" type="pres">
      <dgm:prSet presAssocID="{7972CBEC-541E-4414-B55B-F7CCE4DF0F06}" presName="txNode" presStyleLbl="node1" presStyleIdx="2" presStyleCnt="4">
        <dgm:presLayoutVars>
          <dgm:bulletEnabled val="1"/>
        </dgm:presLayoutVars>
      </dgm:prSet>
      <dgm:spPr/>
      <dgm:t>
        <a:bodyPr/>
        <a:lstStyle/>
        <a:p>
          <a:endParaRPr lang="en-US"/>
        </a:p>
      </dgm:t>
    </dgm:pt>
    <dgm:pt modelId="{4A48A4DC-0DC0-4751-908F-09B1C084456E}" type="pres">
      <dgm:prSet presAssocID="{584CC7BB-0E88-4DA0-9B00-329BCA4F54CF}" presName="sibTrans" presStyleLbl="sibTrans2D1" presStyleIdx="2" presStyleCnt="3"/>
      <dgm:spPr/>
      <dgm:t>
        <a:bodyPr/>
        <a:lstStyle/>
        <a:p>
          <a:endParaRPr lang="en-US"/>
        </a:p>
      </dgm:t>
    </dgm:pt>
    <dgm:pt modelId="{51CCB95B-B2CA-48D9-8547-BF3A9D4D0734}" type="pres">
      <dgm:prSet presAssocID="{584CC7BB-0E88-4DA0-9B00-329BCA4F54CF}" presName="connTx" presStyleLbl="sibTrans2D1" presStyleIdx="2" presStyleCnt="3"/>
      <dgm:spPr/>
      <dgm:t>
        <a:bodyPr/>
        <a:lstStyle/>
        <a:p>
          <a:endParaRPr lang="en-US"/>
        </a:p>
      </dgm:t>
    </dgm:pt>
    <dgm:pt modelId="{8C1DB810-306D-4BEC-BE24-904AC351E273}" type="pres">
      <dgm:prSet presAssocID="{2052D8C4-2593-46BA-BCAF-F10C03B13E22}" presName="composite" presStyleCnt="0"/>
      <dgm:spPr/>
    </dgm:pt>
    <dgm:pt modelId="{BC5AD54B-F353-4C9F-9880-729D06EF0262}" type="pres">
      <dgm:prSet presAssocID="{2052D8C4-2593-46BA-BCAF-F10C03B13E22}" presName="imagSh" presStyleLbl="bgImgPlace1" presStyleIdx="3" presStyleCnt="4" custLinFactNeighborX="-11558" custLinFactNeighborY="723"/>
      <dgm:spPr>
        <a:blipFill rotWithShape="1">
          <a:blip xmlns:r="http://schemas.openxmlformats.org/officeDocument/2006/relationships" r:embed="rId4"/>
          <a:stretch>
            <a:fillRect/>
          </a:stretch>
        </a:blipFill>
      </dgm:spPr>
    </dgm:pt>
    <dgm:pt modelId="{30ADB834-5B2C-498A-8E4B-73E85E1D22B7}" type="pres">
      <dgm:prSet presAssocID="{2052D8C4-2593-46BA-BCAF-F10C03B13E22}" presName="txNode" presStyleLbl="node1" presStyleIdx="3" presStyleCnt="4">
        <dgm:presLayoutVars>
          <dgm:bulletEnabled val="1"/>
        </dgm:presLayoutVars>
      </dgm:prSet>
      <dgm:spPr/>
      <dgm:t>
        <a:bodyPr/>
        <a:lstStyle/>
        <a:p>
          <a:endParaRPr lang="en-US"/>
        </a:p>
      </dgm:t>
    </dgm:pt>
  </dgm:ptLst>
  <dgm:cxnLst>
    <dgm:cxn modelId="{A9A1C51C-2242-4F1E-9473-C13F074437D9}" type="presOf" srcId="{584CC7BB-0E88-4DA0-9B00-329BCA4F54CF}" destId="{51CCB95B-B2CA-48D9-8547-BF3A9D4D0734}" srcOrd="1" destOrd="0" presId="urn:microsoft.com/office/officeart/2005/8/layout/hProcess10"/>
    <dgm:cxn modelId="{AEE0A5E5-B5FD-4198-9B55-6B5F6EB0838A}" type="presOf" srcId="{2052D8C4-2593-46BA-BCAF-F10C03B13E22}" destId="{30ADB834-5B2C-498A-8E4B-73E85E1D22B7}" srcOrd="0" destOrd="0" presId="urn:microsoft.com/office/officeart/2005/8/layout/hProcess10"/>
    <dgm:cxn modelId="{9C2F0356-ED03-4390-BEA1-3299F8633F09}" type="presOf" srcId="{E46577BB-CEA4-4AF1-9318-D13941664FE6}" destId="{391694FC-8E0A-4097-9DE2-524E393C6CCE}" srcOrd="0" destOrd="0" presId="urn:microsoft.com/office/officeart/2005/8/layout/hProcess10"/>
    <dgm:cxn modelId="{D7518A30-BAD7-4D23-9745-E945FD3C1D90}" srcId="{EAC90161-6E2F-41CE-8956-972081341C6E}" destId="{7972CBEC-541E-4414-B55B-F7CCE4DF0F06}" srcOrd="2" destOrd="0" parTransId="{E58F12A8-020F-4E66-9F79-8D115F2D8881}" sibTransId="{584CC7BB-0E88-4DA0-9B00-329BCA4F54CF}"/>
    <dgm:cxn modelId="{257F950C-E9BC-49EC-8EBE-C3164199A048}" srcId="{EAC90161-6E2F-41CE-8956-972081341C6E}" destId="{3B62F779-C8C4-4403-A321-BC49F982E4AB}" srcOrd="1" destOrd="0" parTransId="{B4FCB578-19E2-41EE-8660-AFE169495C01}" sibTransId="{78D50FA3-D6C2-48F3-8D3E-753AA09ACF6F}"/>
    <dgm:cxn modelId="{C93B08F6-AE1F-4434-A8DE-433BFE956514}" type="presOf" srcId="{EAC90161-6E2F-41CE-8956-972081341C6E}" destId="{CA1A814B-CD73-4ABC-8A50-14BF1F4EEFA3}" srcOrd="0" destOrd="0" presId="urn:microsoft.com/office/officeart/2005/8/layout/hProcess10"/>
    <dgm:cxn modelId="{8E949585-72CA-4575-97ED-ED72F4402278}" type="presOf" srcId="{22D62A13-11C4-4694-AA5C-AE4AD9993A37}" destId="{A38777E0-2651-4C4C-83E1-883EFED2964A}" srcOrd="1" destOrd="0" presId="urn:microsoft.com/office/officeart/2005/8/layout/hProcess10"/>
    <dgm:cxn modelId="{45D627B8-3445-4FF6-AADF-DFE4F129E0EA}" type="presOf" srcId="{3B62F779-C8C4-4403-A321-BC49F982E4AB}" destId="{F144BABE-85A4-4349-B4AC-17F4EF0A35EC}" srcOrd="0" destOrd="0" presId="urn:microsoft.com/office/officeart/2005/8/layout/hProcess10"/>
    <dgm:cxn modelId="{FFAB1C3D-B380-41A9-BC3E-BC9C644F6667}" type="presOf" srcId="{7972CBEC-541E-4414-B55B-F7CCE4DF0F06}" destId="{C63B5AEA-A435-41A5-A1ED-E2CD48DAF650}" srcOrd="0" destOrd="0" presId="urn:microsoft.com/office/officeart/2005/8/layout/hProcess10"/>
    <dgm:cxn modelId="{32D53038-758E-4412-BDC1-DF165AF5BBFF}" type="presOf" srcId="{22D62A13-11C4-4694-AA5C-AE4AD9993A37}" destId="{CBAF70CA-EC59-4394-BE21-3A85CFED56AF}" srcOrd="0" destOrd="0" presId="urn:microsoft.com/office/officeart/2005/8/layout/hProcess10"/>
    <dgm:cxn modelId="{8E1A9772-A800-4F00-9C7E-25957907B53A}" type="presOf" srcId="{78D50FA3-D6C2-48F3-8D3E-753AA09ACF6F}" destId="{9692A6D9-AE56-4BDF-A9B1-D4E67A21F93D}" srcOrd="1" destOrd="0" presId="urn:microsoft.com/office/officeart/2005/8/layout/hProcess10"/>
    <dgm:cxn modelId="{5EB911CB-E503-415C-884D-C8B457C2580F}" srcId="{EAC90161-6E2F-41CE-8956-972081341C6E}" destId="{2052D8C4-2593-46BA-BCAF-F10C03B13E22}" srcOrd="3" destOrd="0" parTransId="{BEC49860-EA48-4438-ACBB-E85975CEF42E}" sibTransId="{F862F71C-3A44-4CD3-B601-3BAA4F36C9B2}"/>
    <dgm:cxn modelId="{0D4D8255-B3B6-4E88-A38B-1B33564D7787}" type="presOf" srcId="{78D50FA3-D6C2-48F3-8D3E-753AA09ACF6F}" destId="{4522EE6B-B06D-4A84-9E4C-FD875CD05B60}" srcOrd="0" destOrd="0" presId="urn:microsoft.com/office/officeart/2005/8/layout/hProcess10"/>
    <dgm:cxn modelId="{35EB559E-9594-46B5-BEC9-D3071573423A}" srcId="{EAC90161-6E2F-41CE-8956-972081341C6E}" destId="{E46577BB-CEA4-4AF1-9318-D13941664FE6}" srcOrd="0" destOrd="0" parTransId="{9EE6572D-A336-4194-8237-4D2B3B8EB93F}" sibTransId="{22D62A13-11C4-4694-AA5C-AE4AD9993A37}"/>
    <dgm:cxn modelId="{091797E8-B630-4839-AAFD-1BE185F14340}" type="presOf" srcId="{584CC7BB-0E88-4DA0-9B00-329BCA4F54CF}" destId="{4A48A4DC-0DC0-4751-908F-09B1C084456E}" srcOrd="0" destOrd="0" presId="urn:microsoft.com/office/officeart/2005/8/layout/hProcess10"/>
    <dgm:cxn modelId="{D5DB254D-90D2-4214-898F-85F4F6888F8D}" type="presParOf" srcId="{CA1A814B-CD73-4ABC-8A50-14BF1F4EEFA3}" destId="{811EF07C-38A5-4CF6-A42F-624F61D73E02}" srcOrd="0" destOrd="0" presId="urn:microsoft.com/office/officeart/2005/8/layout/hProcess10"/>
    <dgm:cxn modelId="{A91573E2-C6A5-4689-918A-D08F92717AD6}" type="presParOf" srcId="{811EF07C-38A5-4CF6-A42F-624F61D73E02}" destId="{BAEA5892-5815-4FB6-8552-6609C18A3C74}" srcOrd="0" destOrd="0" presId="urn:microsoft.com/office/officeart/2005/8/layout/hProcess10"/>
    <dgm:cxn modelId="{75CF3341-D68E-4ECE-A199-8D62A58D1F81}" type="presParOf" srcId="{811EF07C-38A5-4CF6-A42F-624F61D73E02}" destId="{391694FC-8E0A-4097-9DE2-524E393C6CCE}" srcOrd="1" destOrd="0" presId="urn:microsoft.com/office/officeart/2005/8/layout/hProcess10"/>
    <dgm:cxn modelId="{DFDC8C43-00B4-4F6B-814D-DB83B0AD78D1}" type="presParOf" srcId="{CA1A814B-CD73-4ABC-8A50-14BF1F4EEFA3}" destId="{CBAF70CA-EC59-4394-BE21-3A85CFED56AF}" srcOrd="1" destOrd="0" presId="urn:microsoft.com/office/officeart/2005/8/layout/hProcess10"/>
    <dgm:cxn modelId="{388CA372-F389-40A1-9AAE-CA125259280A}" type="presParOf" srcId="{CBAF70CA-EC59-4394-BE21-3A85CFED56AF}" destId="{A38777E0-2651-4C4C-83E1-883EFED2964A}" srcOrd="0" destOrd="0" presId="urn:microsoft.com/office/officeart/2005/8/layout/hProcess10"/>
    <dgm:cxn modelId="{EEDF1564-06C5-4F1D-BD24-F5C1D42167B5}" type="presParOf" srcId="{CA1A814B-CD73-4ABC-8A50-14BF1F4EEFA3}" destId="{C5F67F6E-BE9B-41FD-83FD-8A7F626163DC}" srcOrd="2" destOrd="0" presId="urn:microsoft.com/office/officeart/2005/8/layout/hProcess10"/>
    <dgm:cxn modelId="{284F0666-768C-45EB-A218-D9BDA6A41D78}" type="presParOf" srcId="{C5F67F6E-BE9B-41FD-83FD-8A7F626163DC}" destId="{3BFF8D25-77DF-4B49-8500-DF1B850067C0}" srcOrd="0" destOrd="0" presId="urn:microsoft.com/office/officeart/2005/8/layout/hProcess10"/>
    <dgm:cxn modelId="{2234F9EA-DA87-4F6F-995A-B018B9454546}" type="presParOf" srcId="{C5F67F6E-BE9B-41FD-83FD-8A7F626163DC}" destId="{F144BABE-85A4-4349-B4AC-17F4EF0A35EC}" srcOrd="1" destOrd="0" presId="urn:microsoft.com/office/officeart/2005/8/layout/hProcess10"/>
    <dgm:cxn modelId="{9BC1BBF6-5BEE-4A19-9A3E-50540498E229}" type="presParOf" srcId="{CA1A814B-CD73-4ABC-8A50-14BF1F4EEFA3}" destId="{4522EE6B-B06D-4A84-9E4C-FD875CD05B60}" srcOrd="3" destOrd="0" presId="urn:microsoft.com/office/officeart/2005/8/layout/hProcess10"/>
    <dgm:cxn modelId="{60F96FD2-19DA-4AEF-9AB6-5E671D96B6B5}" type="presParOf" srcId="{4522EE6B-B06D-4A84-9E4C-FD875CD05B60}" destId="{9692A6D9-AE56-4BDF-A9B1-D4E67A21F93D}" srcOrd="0" destOrd="0" presId="urn:microsoft.com/office/officeart/2005/8/layout/hProcess10"/>
    <dgm:cxn modelId="{BACEDA1C-6EE6-435B-BE62-8D89D800A078}" type="presParOf" srcId="{CA1A814B-CD73-4ABC-8A50-14BF1F4EEFA3}" destId="{B23379DC-716C-4C26-B461-2A7424FF9A97}" srcOrd="4" destOrd="0" presId="urn:microsoft.com/office/officeart/2005/8/layout/hProcess10"/>
    <dgm:cxn modelId="{E691FAE7-2F2B-4293-B182-A2B62239D4F5}" type="presParOf" srcId="{B23379DC-716C-4C26-B461-2A7424FF9A97}" destId="{D409A809-F4A7-4B44-8C09-689152D3CE15}" srcOrd="0" destOrd="0" presId="urn:microsoft.com/office/officeart/2005/8/layout/hProcess10"/>
    <dgm:cxn modelId="{68CD2A17-DE60-4ABE-A61B-F621BC6EC7ED}" type="presParOf" srcId="{B23379DC-716C-4C26-B461-2A7424FF9A97}" destId="{C63B5AEA-A435-41A5-A1ED-E2CD48DAF650}" srcOrd="1" destOrd="0" presId="urn:microsoft.com/office/officeart/2005/8/layout/hProcess10"/>
    <dgm:cxn modelId="{63061C78-202E-43D4-8A98-663C87CDD58D}" type="presParOf" srcId="{CA1A814B-CD73-4ABC-8A50-14BF1F4EEFA3}" destId="{4A48A4DC-0DC0-4751-908F-09B1C084456E}" srcOrd="5" destOrd="0" presId="urn:microsoft.com/office/officeart/2005/8/layout/hProcess10"/>
    <dgm:cxn modelId="{4D2CA27A-0542-4FF0-B0E5-CA45C55C8EE8}" type="presParOf" srcId="{4A48A4DC-0DC0-4751-908F-09B1C084456E}" destId="{51CCB95B-B2CA-48D9-8547-BF3A9D4D0734}" srcOrd="0" destOrd="0" presId="urn:microsoft.com/office/officeart/2005/8/layout/hProcess10"/>
    <dgm:cxn modelId="{4764B05A-ED71-4DEE-9A89-231A58A4F851}" type="presParOf" srcId="{CA1A814B-CD73-4ABC-8A50-14BF1F4EEFA3}" destId="{8C1DB810-306D-4BEC-BE24-904AC351E273}" srcOrd="6" destOrd="0" presId="urn:microsoft.com/office/officeart/2005/8/layout/hProcess10"/>
    <dgm:cxn modelId="{3B8D6466-1A41-4324-8DE7-7FE8A8F15DD0}" type="presParOf" srcId="{8C1DB810-306D-4BEC-BE24-904AC351E273}" destId="{BC5AD54B-F353-4C9F-9880-729D06EF0262}" srcOrd="0" destOrd="0" presId="urn:microsoft.com/office/officeart/2005/8/layout/hProcess10"/>
    <dgm:cxn modelId="{0B6331AB-E8BA-4E36-B5F6-5AF69EB39734}" type="presParOf" srcId="{8C1DB810-306D-4BEC-BE24-904AC351E273}" destId="{30ADB834-5B2C-498A-8E4B-73E85E1D22B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5230" y="204486"/>
          <a:ext cx="2463977" cy="2463977"/>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40634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Build Grid and Geometrical Structures for transformer, windings and boundaries.</a:t>
          </a:r>
        </a:p>
      </dsp:txBody>
      <dsp:txXfrm>
        <a:off x="478509" y="1755040"/>
        <a:ext cx="2319643" cy="2319643"/>
      </dsp:txXfrm>
    </dsp:sp>
    <dsp:sp modelId="{CBAF70CA-EC59-4394-BE21-3A85CFED56AF}">
      <dsp:nvSpPr>
        <dsp:cNvPr id="0" name=""/>
        <dsp:cNvSpPr/>
      </dsp:nvSpPr>
      <dsp:spPr>
        <a:xfrm>
          <a:off x="2943824"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2943824" y="1258858"/>
        <a:ext cx="332231" cy="355235"/>
      </dsp:txXfrm>
    </dsp:sp>
    <dsp:sp modelId="{3BFF8D25-77DF-4B49-8500-DF1B850067C0}">
      <dsp:nvSpPr>
        <dsp:cNvPr id="0" name=""/>
        <dsp:cNvSpPr/>
      </dsp:nvSpPr>
      <dsp:spPr>
        <a:xfrm>
          <a:off x="3825254" y="204486"/>
          <a:ext cx="2463977" cy="2463977"/>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4226367"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Set </a:t>
          </a:r>
          <a:r>
            <a:rPr lang="en-US" sz="2400" kern="1200" dirty="0">
              <a:latin typeface="Cambria Math" panose="02040503050406030204" pitchFamily="18" charset="0"/>
              <a:ea typeface="Cambria Math" panose="02040503050406030204" pitchFamily="18" charset="0"/>
            </a:rPr>
            <a:t>𝜀, 𝜇, 𝜎,</a:t>
          </a:r>
          <a:r>
            <a:rPr lang="en-US" sz="2400" kern="1200" dirty="0"/>
            <a:t> Material Inhomogeneity, Dispersion and Non-Linearity Model Parameters. </a:t>
          </a:r>
        </a:p>
      </dsp:txBody>
      <dsp:txXfrm>
        <a:off x="4298534" y="1755040"/>
        <a:ext cx="2319643" cy="2319643"/>
      </dsp:txXfrm>
    </dsp:sp>
    <dsp:sp modelId="{4522EE6B-B06D-4A84-9E4C-FD875CD05B60}">
      <dsp:nvSpPr>
        <dsp:cNvPr id="0" name=""/>
        <dsp:cNvSpPr/>
      </dsp:nvSpPr>
      <dsp:spPr>
        <a:xfrm>
          <a:off x="6763849" y="1140446"/>
          <a:ext cx="474616"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400300">
            <a:lnSpc>
              <a:spcPct val="90000"/>
            </a:lnSpc>
            <a:spcBef>
              <a:spcPct val="0"/>
            </a:spcBef>
            <a:spcAft>
              <a:spcPct val="35000"/>
            </a:spcAft>
          </a:pPr>
          <a:endParaRPr lang="en-US" sz="5400" kern="1200"/>
        </a:p>
      </dsp:txBody>
      <dsp:txXfrm>
        <a:off x="6763849" y="1258858"/>
        <a:ext cx="332231" cy="355235"/>
      </dsp:txXfrm>
    </dsp:sp>
    <dsp:sp modelId="{D409A809-F4A7-4B44-8C09-689152D3CE15}">
      <dsp:nvSpPr>
        <dsp:cNvPr id="0" name=""/>
        <dsp:cNvSpPr/>
      </dsp:nvSpPr>
      <dsp:spPr>
        <a:xfrm>
          <a:off x="7645279" y="204486"/>
          <a:ext cx="2463977" cy="2463977"/>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8046392" y="1682873"/>
          <a:ext cx="2463977" cy="2463977"/>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Add volume current sources, set resolution and run Simulation for desired discrete steps.</a:t>
          </a:r>
        </a:p>
      </dsp:txBody>
      <dsp:txXfrm>
        <a:off x="8118559" y="1755040"/>
        <a:ext cx="2319643" cy="2319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A5892-5815-4FB6-8552-6609C18A3C74}">
      <dsp:nvSpPr>
        <dsp:cNvPr id="0" name=""/>
        <dsp:cNvSpPr/>
      </dsp:nvSpPr>
      <dsp:spPr>
        <a:xfrm>
          <a:off x="1419" y="697478"/>
          <a:ext cx="1847738" cy="1847738"/>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694FC-8E0A-4097-9DE2-524E393C6CCE}">
      <dsp:nvSpPr>
        <dsp:cNvPr id="0" name=""/>
        <dsp:cNvSpPr/>
      </dsp:nvSpPr>
      <dsp:spPr>
        <a:xfrm>
          <a:off x="302213"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Build Grid and Geometrical Structures for transformer, windings and boundaries.</a:t>
          </a:r>
        </a:p>
      </dsp:txBody>
      <dsp:txXfrm>
        <a:off x="356331" y="1860239"/>
        <a:ext cx="1739502" cy="1739502"/>
      </dsp:txXfrm>
    </dsp:sp>
    <dsp:sp modelId="{CBAF70CA-EC59-4394-BE21-3A85CFED56AF}">
      <dsp:nvSpPr>
        <dsp:cNvPr id="0" name=""/>
        <dsp:cNvSpPr/>
      </dsp:nvSpPr>
      <dsp:spPr>
        <a:xfrm>
          <a:off x="220507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05072" y="1488151"/>
        <a:ext cx="249141" cy="266391"/>
      </dsp:txXfrm>
    </dsp:sp>
    <dsp:sp modelId="{3BFF8D25-77DF-4B49-8500-DF1B850067C0}">
      <dsp:nvSpPr>
        <dsp:cNvPr id="0" name=""/>
        <dsp:cNvSpPr/>
      </dsp:nvSpPr>
      <dsp:spPr>
        <a:xfrm>
          <a:off x="2866058" y="697478"/>
          <a:ext cx="1847738" cy="1847738"/>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44BABE-85A4-4349-B4AC-17F4EF0A35EC}">
      <dsp:nvSpPr>
        <dsp:cNvPr id="0" name=""/>
        <dsp:cNvSpPr/>
      </dsp:nvSpPr>
      <dsp:spPr>
        <a:xfrm>
          <a:off x="316685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Set </a:t>
          </a:r>
          <a:r>
            <a:rPr lang="en-US" sz="1800" kern="1200" dirty="0">
              <a:latin typeface="Cambria Math" panose="02040503050406030204" pitchFamily="18" charset="0"/>
              <a:ea typeface="Cambria Math" panose="02040503050406030204" pitchFamily="18" charset="0"/>
            </a:rPr>
            <a:t>𝜀, 𝜇, 𝜎,</a:t>
          </a:r>
          <a:r>
            <a:rPr lang="en-US" sz="1800" kern="1200" dirty="0"/>
            <a:t> Material Inhomogeneity, Dispersion and Non-Linearity Model Parameters. </a:t>
          </a:r>
        </a:p>
      </dsp:txBody>
      <dsp:txXfrm>
        <a:off x="3220970" y="1860239"/>
        <a:ext cx="1739502" cy="1739502"/>
      </dsp:txXfrm>
    </dsp:sp>
    <dsp:sp modelId="{4522EE6B-B06D-4A84-9E4C-FD875CD05B60}">
      <dsp:nvSpPr>
        <dsp:cNvPr id="0" name=""/>
        <dsp:cNvSpPr/>
      </dsp:nvSpPr>
      <dsp:spPr>
        <a:xfrm>
          <a:off x="5069712" y="1399354"/>
          <a:ext cx="355915"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069712" y="1488151"/>
        <a:ext cx="249141" cy="266391"/>
      </dsp:txXfrm>
    </dsp:sp>
    <dsp:sp modelId="{D409A809-F4A7-4B44-8C09-689152D3CE15}">
      <dsp:nvSpPr>
        <dsp:cNvPr id="0" name=""/>
        <dsp:cNvSpPr/>
      </dsp:nvSpPr>
      <dsp:spPr>
        <a:xfrm>
          <a:off x="5730697" y="697478"/>
          <a:ext cx="1847738" cy="1847738"/>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B5AEA-A435-41A5-A1ED-E2CD48DAF650}">
      <dsp:nvSpPr>
        <dsp:cNvPr id="0" name=""/>
        <dsp:cNvSpPr/>
      </dsp:nvSpPr>
      <dsp:spPr>
        <a:xfrm>
          <a:off x="6031492"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Add volume current sources, set resolution and run Simulation for desired discrete steps.</a:t>
          </a:r>
        </a:p>
      </dsp:txBody>
      <dsp:txXfrm>
        <a:off x="6085610" y="1860239"/>
        <a:ext cx="1739502" cy="1739502"/>
      </dsp:txXfrm>
    </dsp:sp>
    <dsp:sp modelId="{4A48A4DC-0DC0-4751-908F-09B1C084456E}">
      <dsp:nvSpPr>
        <dsp:cNvPr id="0" name=""/>
        <dsp:cNvSpPr/>
      </dsp:nvSpPr>
      <dsp:spPr>
        <a:xfrm rot="17323">
          <a:off x="7859602" y="1406135"/>
          <a:ext cx="281172" cy="4439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7859603" y="1494719"/>
        <a:ext cx="196820" cy="266391"/>
      </dsp:txXfrm>
    </dsp:sp>
    <dsp:sp modelId="{BC5AD54B-F353-4C9F-9880-729D06EF0262}">
      <dsp:nvSpPr>
        <dsp:cNvPr id="0" name=""/>
        <dsp:cNvSpPr/>
      </dsp:nvSpPr>
      <dsp:spPr>
        <a:xfrm>
          <a:off x="8381775" y="710837"/>
          <a:ext cx="1847738" cy="1847738"/>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834-5B2C-498A-8E4B-73E85E1D22B7}">
      <dsp:nvSpPr>
        <dsp:cNvPr id="0" name=""/>
        <dsp:cNvSpPr/>
      </dsp:nvSpPr>
      <dsp:spPr>
        <a:xfrm>
          <a:off x="8896131" y="1806121"/>
          <a:ext cx="1847738" cy="184773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Apply 3D Discrete Fourier Transform to find transmitted Poynting Flux and  Broadband Response.</a:t>
          </a:r>
        </a:p>
      </dsp:txBody>
      <dsp:txXfrm>
        <a:off x="8950249" y="1860239"/>
        <a:ext cx="1739502" cy="1739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1">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94E49-C8A1-4DC7-9175-CE5FC57CECAB}" type="datetimeFigureOut">
              <a:rPr lang="en-US" smtClean="0"/>
              <a:t>01-Sep-20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D1E28-263F-4A51-8EF7-5EB3F330C738}" type="slidenum">
              <a:rPr lang="en-US" smtClean="0"/>
              <a:t>‹#›</a:t>
            </a:fld>
            <a:endParaRPr lang="en-US"/>
          </a:p>
        </p:txBody>
      </p:sp>
    </p:spTree>
    <p:extLst>
      <p:ext uri="{BB962C8B-B14F-4D97-AF65-F5344CB8AC3E}">
        <p14:creationId xmlns:p14="http://schemas.microsoft.com/office/powerpoint/2010/main" val="278732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D1E28-263F-4A51-8EF7-5EB3F330C738}" type="slidenum">
              <a:rPr lang="en-US" smtClean="0"/>
              <a:t>9</a:t>
            </a:fld>
            <a:endParaRPr lang="en-US"/>
          </a:p>
        </p:txBody>
      </p:sp>
    </p:spTree>
    <p:extLst>
      <p:ext uri="{BB962C8B-B14F-4D97-AF65-F5344CB8AC3E}">
        <p14:creationId xmlns:p14="http://schemas.microsoft.com/office/powerpoint/2010/main" val="215047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0A9B6A-07F3-4DFE-AA98-CE3D72AF4661}" type="datetime1">
              <a:rPr lang="en-US" smtClean="0"/>
              <a:t>01-Sep-20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33695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B1E43-7E1B-484D-8C8A-90D39957AC01}" type="datetime1">
              <a:rPr lang="en-US" smtClean="0"/>
              <a:t>01-Sep-20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7699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7248E-75A7-4661-9A50-0CE9B1D0C8CA}" type="datetime1">
              <a:rPr lang="en-US" smtClean="0"/>
              <a:t>01-Sep-20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509534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E63AA1-9D63-4252-BF40-FC4DDE464564}" type="datetime1">
              <a:rPr lang="en-US" smtClean="0"/>
              <a:t>01-Sep-20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95044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D07C0B-F1FD-48E5-9D22-147673693AD7}" type="datetime1">
              <a:rPr lang="en-US" smtClean="0"/>
              <a:t>01-Sep-20</a:t>
            </a:fld>
            <a:endParaRPr lang="en-US"/>
          </a:p>
        </p:txBody>
      </p:sp>
      <p:sp>
        <p:nvSpPr>
          <p:cNvPr id="5" name="Footer Placeholder 4"/>
          <p:cNvSpPr>
            <a:spLocks noGrp="1"/>
          </p:cNvSpPr>
          <p:nvPr>
            <p:ph type="ftr" sz="quarter" idx="11"/>
          </p:nvPr>
        </p:nvSpPr>
        <p:spPr/>
        <p:txBody>
          <a:bodyPr/>
          <a:lstStyle/>
          <a:p>
            <a:r>
              <a:rPr lang="en-US"/>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624648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007F54-1644-4320-A26A-A4BED20872D1}" type="datetime1">
              <a:rPr lang="en-US" smtClean="0"/>
              <a:t>01-Sep-20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345491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52277A-44D7-458F-82E5-CD9C42605D3B}" type="datetime1">
              <a:rPr lang="en-US" smtClean="0"/>
              <a:t>01-Sep-20</a:t>
            </a:fld>
            <a:endParaRPr lang="en-US"/>
          </a:p>
        </p:txBody>
      </p:sp>
      <p:sp>
        <p:nvSpPr>
          <p:cNvPr id="8" name="Footer Placeholder 7"/>
          <p:cNvSpPr>
            <a:spLocks noGrp="1"/>
          </p:cNvSpPr>
          <p:nvPr>
            <p:ph type="ftr" sz="quarter" idx="11"/>
          </p:nvPr>
        </p:nvSpPr>
        <p:spPr/>
        <p:txBody>
          <a:bodyPr/>
          <a:lstStyle/>
          <a:p>
            <a:r>
              <a:rPr lang="en-US"/>
              <a:t>Modeling and Simulation of Magnetic Transmission Lines</a:t>
            </a:r>
          </a:p>
        </p:txBody>
      </p:sp>
      <p:sp>
        <p:nvSpPr>
          <p:cNvPr id="9" name="Slide Number Placeholder 8"/>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9352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C83CD7-832C-4D34-ACE7-92D68A77FF42}" type="datetime1">
              <a:rPr lang="en-US" smtClean="0"/>
              <a:t>01-Sep-20</a:t>
            </a:fld>
            <a:endParaRPr lang="en-US"/>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42223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587C-922B-4DDF-A013-1BA8F446A4CD}" type="datetime1">
              <a:rPr lang="en-US" smtClean="0"/>
              <a:t>01-Sep-20</a:t>
            </a:fld>
            <a:endParaRPr lang="en-US"/>
          </a:p>
        </p:txBody>
      </p:sp>
      <p:sp>
        <p:nvSpPr>
          <p:cNvPr id="3" name="Footer Placeholder 2"/>
          <p:cNvSpPr>
            <a:spLocks noGrp="1"/>
          </p:cNvSpPr>
          <p:nvPr>
            <p:ph type="ftr" sz="quarter" idx="11"/>
          </p:nvPr>
        </p:nvSpPr>
        <p:spPr/>
        <p:txBody>
          <a:bodyPr/>
          <a:lstStyle/>
          <a:p>
            <a:r>
              <a:rPr lang="en-US"/>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2409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64F65-4BFD-4AB1-919B-44D4414E9C6C}" type="datetime1">
              <a:rPr lang="en-US" smtClean="0"/>
              <a:t>01-Sep-20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296795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58407A-07BC-40B1-A1DA-C2D9825121E6}" type="datetime1">
              <a:rPr lang="en-US" smtClean="0"/>
              <a:t>01-Sep-20</a:t>
            </a:fld>
            <a:endParaRPr lang="en-US"/>
          </a:p>
        </p:txBody>
      </p:sp>
      <p:sp>
        <p:nvSpPr>
          <p:cNvPr id="6" name="Footer Placeholder 5"/>
          <p:cNvSpPr>
            <a:spLocks noGrp="1"/>
          </p:cNvSpPr>
          <p:nvPr>
            <p:ph type="ftr" sz="quarter" idx="11"/>
          </p:nvPr>
        </p:nvSpPr>
        <p:spPr/>
        <p:txBody>
          <a:bodyPr/>
          <a:lstStyle/>
          <a:p>
            <a:r>
              <a:rPr lang="en-US"/>
              <a:t>Modeling and Simulation of Magnetic Transmission Lines</a:t>
            </a:r>
          </a:p>
        </p:txBody>
      </p:sp>
      <p:sp>
        <p:nvSpPr>
          <p:cNvPr id="7" name="Slide Number Placeholder 6"/>
          <p:cNvSpPr>
            <a:spLocks noGrp="1"/>
          </p:cNvSpPr>
          <p:nvPr>
            <p:ph type="sldNum" sz="quarter" idx="12"/>
          </p:nvPr>
        </p:nvSpPr>
        <p:spPr/>
        <p:txBody>
          <a:bodyPr/>
          <a:lstStyle/>
          <a:p>
            <a:fld id="{EE41BDBF-CF61-41E7-A287-A81E5C0F23FA}" type="slidenum">
              <a:rPr lang="en-US" smtClean="0"/>
              <a:t>‹#›</a:t>
            </a:fld>
            <a:endParaRPr lang="en-US"/>
          </a:p>
        </p:txBody>
      </p:sp>
    </p:spTree>
    <p:extLst>
      <p:ext uri="{BB962C8B-B14F-4D97-AF65-F5344CB8AC3E}">
        <p14:creationId xmlns:p14="http://schemas.microsoft.com/office/powerpoint/2010/main" val="164620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D3554-44C2-4A13-9408-7ED483EB63A7}" type="datetime1">
              <a:rPr lang="en-US" smtClean="0"/>
              <a:t>01-Sep-20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Modeling and Simulation of Magnetic Transmission Lines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1BDBF-CF61-41E7-A287-A81E5C0F23FA}" type="slidenum">
              <a:rPr lang="en-US" smtClean="0"/>
              <a:t>‹#›</a:t>
            </a:fld>
            <a:endParaRPr lang="en-US"/>
          </a:p>
        </p:txBody>
      </p:sp>
    </p:spTree>
    <p:extLst>
      <p:ext uri="{BB962C8B-B14F-4D97-AF65-F5344CB8AC3E}">
        <p14:creationId xmlns:p14="http://schemas.microsoft.com/office/powerpoint/2010/main" val="115346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itchFamily="18" charset="0"/>
                <a:cs typeface="Times New Roman" pitchFamily="18" charset="0"/>
              </a:rPr>
              <a:t>Modeling and Simulation of Magnetic Transmission Lines</a:t>
            </a:r>
          </a:p>
        </p:txBody>
      </p:sp>
      <p:sp>
        <p:nvSpPr>
          <p:cNvPr id="3" name="Subtitle 2"/>
          <p:cNvSpPr>
            <a:spLocks noGrp="1"/>
          </p:cNvSpPr>
          <p:nvPr>
            <p:ph type="subTitle" idx="1"/>
          </p:nvPr>
        </p:nvSpPr>
        <p:spPr/>
        <p:txBody>
          <a:bodyPr/>
          <a:lstStyle/>
          <a:p>
            <a:r>
              <a:rPr lang="en-US" dirty="0">
                <a:latin typeface="Times New Roman" pitchFamily="18" charset="0"/>
                <a:cs typeface="Times New Roman" pitchFamily="18" charset="0"/>
              </a:rPr>
              <a:t>Muhammad Shamaas</a:t>
            </a:r>
          </a:p>
          <a:p>
            <a:r>
              <a:rPr lang="en-US" dirty="0">
                <a:latin typeface="Times New Roman" pitchFamily="18" charset="0"/>
                <a:cs typeface="Times New Roman" pitchFamily="18" charset="0"/>
              </a:rPr>
              <a:t>2018-MS-EE-4</a:t>
            </a:r>
          </a:p>
          <a:p>
            <a:r>
              <a:rPr lang="en-US" dirty="0">
                <a:latin typeface="Times New Roman" pitchFamily="18" charset="0"/>
                <a:cs typeface="Times New Roman" pitchFamily="18" charset="0"/>
              </a:rPr>
              <a:t>Supervisor: Dr. Muhammad </a:t>
            </a:r>
            <a:r>
              <a:rPr lang="en-US" dirty="0" err="1">
                <a:latin typeface="Times New Roman" pitchFamily="18" charset="0"/>
                <a:cs typeface="Times New Roman" pitchFamily="18" charset="0"/>
              </a:rPr>
              <a:t>Asghar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Saqib</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0037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1.1. Sample Materials for Manufacturing Magnetic Transmission Lines</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13982" y="1825625"/>
                <a:ext cx="5850340" cy="4895850"/>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The following materials </a:t>
                </a:r>
                <a:r>
                  <a:rPr lang="en-US" dirty="0">
                    <a:latin typeface="Times New Roman" panose="02020603050405020304" pitchFamily="18" charset="0"/>
                    <a:cs typeface="Times New Roman" panose="02020603050405020304" pitchFamily="18" charset="0"/>
                  </a:rPr>
                  <a:t>can be used for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Magnetic Transmission Lines.</a:t>
                </a:r>
                <a:endParaRPr lang="en-US" dirty="0" smtClean="0">
                  <a:latin typeface="Times New Roman" panose="02020603050405020304" pitchFamily="18" charset="0"/>
                  <a:cs typeface="Times New Roman" panose="02020603050405020304" pitchFamily="18" charset="0"/>
                </a:endParaRP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Ferromagnetic materials: Iron, Nickel, Cobalt, Manganese alloys e.g. </a:t>
                </a:r>
                <a:r>
                  <a:rPr lang="en-US" dirty="0" err="1" smtClean="0">
                    <a:latin typeface="Times New Roman" panose="02020603050405020304" pitchFamily="18" charset="0"/>
                    <a:cs typeface="Times New Roman" panose="02020603050405020304" pitchFamily="18" charset="0"/>
                  </a:rPr>
                  <a:t>NiFe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𝑁𝑑</m:t>
                        </m:r>
                      </m:e>
                      <m:sub>
                        <m:r>
                          <a:rPr lang="en-US" b="0" i="1" smtClean="0">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14</m:t>
                        </m:r>
                      </m:sub>
                    </m:sSub>
                    <m:r>
                      <a:rPr lang="en-US" b="0" i="1" smtClean="0">
                        <a:latin typeface="Cambria Math" panose="02040503050406030204" pitchFamily="18" charset="0"/>
                        <a:cs typeface="Times New Roman" panose="02020603050405020304" pitchFamily="18" charset="0"/>
                      </a:rPr>
                      <m:t>𝐵</m:t>
                    </m:r>
                  </m:oMath>
                </a14:m>
                <a:r>
                  <a:rPr lang="en-US" dirty="0" smtClean="0">
                    <a:latin typeface="Times New Roman" panose="02020603050405020304" pitchFamily="18" charset="0"/>
                    <a:cs typeface="Times New Roman" panose="02020603050405020304" pitchFamily="18" charset="0"/>
                  </a:rPr>
                  <a:t>, MnSb, </a:t>
                </a:r>
                <a:r>
                  <a:rPr lang="en-US" dirty="0" err="1" smtClean="0">
                    <a:latin typeface="Times New Roman" panose="02020603050405020304" pitchFamily="18" charset="0"/>
                    <a:cs typeface="Times New Roman" panose="02020603050405020304" pitchFamily="18" charset="0"/>
                  </a:rPr>
                  <a:t>MnAs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CuAl</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𝑀𝑛</m:t>
                        </m:r>
                      </m:e>
                      <m:sub>
                        <m:r>
                          <a:rPr lang="en-US" b="0" i="1" smtClean="0">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p>
              <a:p>
                <a:pPr marL="514350" indent="-514350">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Ferrimagnetic materials: Iron, Nickel</a:t>
                </a:r>
                <a:r>
                  <a:rPr lang="en-US" dirty="0">
                    <a:latin typeface="Times New Roman" panose="02020603050405020304" pitchFamily="18" charset="0"/>
                    <a:cs typeface="Times New Roman" panose="02020603050405020304" pitchFamily="18" charset="0"/>
                  </a:rPr>
                  <a:t>, Cobalt, </a:t>
                </a:r>
                <a:r>
                  <a:rPr lang="en-US" dirty="0" smtClean="0">
                    <a:latin typeface="Times New Roman" panose="02020603050405020304" pitchFamily="18" charset="0"/>
                    <a:cs typeface="Times New Roman" panose="02020603050405020304" pitchFamily="18" charset="0"/>
                  </a:rPr>
                  <a:t>Zinc, Manganese, </a:t>
                </a:r>
                <a:r>
                  <a:rPr lang="en-US" dirty="0" err="1" smtClean="0">
                    <a:latin typeface="Times New Roman" panose="02020603050405020304" pitchFamily="18" charset="0"/>
                    <a:cs typeface="Times New Roman" panose="02020603050405020304" pitchFamily="18" charset="0"/>
                  </a:rPr>
                  <a:t>Aluminium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alloys </a:t>
                </a:r>
                <a:r>
                  <a:rPr lang="en-US" dirty="0" smtClean="0">
                    <a:latin typeface="Times New Roman" panose="02020603050405020304" pitchFamily="18" charset="0"/>
                    <a:cs typeface="Times New Roman" panose="02020603050405020304" pitchFamily="18" charset="0"/>
                  </a:rPr>
                  <a:t>e.g.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4</m:t>
                        </m:r>
                      </m:sub>
                    </m:sSub>
                  </m:oMath>
                </a14:m>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Pb</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B</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a</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12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19</m:t>
                        </m:r>
                      </m:sub>
                    </m:sSub>
                  </m:oMath>
                </a14:m>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NiO</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i="1">
                            <a:latin typeface="Cambria Math" panose="02040503050406030204" pitchFamily="18" charset="0"/>
                            <a:cs typeface="Times New Roman" panose="02020603050405020304" pitchFamily="18" charset="0"/>
                          </a:rPr>
                          <m:t>2</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i="1">
                            <a:latin typeface="Cambria Math" panose="02040503050406030204" pitchFamily="18" charset="0"/>
                            <a:cs typeface="Times New Roman" panose="02020603050405020304" pitchFamily="18" charset="0"/>
                          </a:rPr>
                          <m:t>3</m:t>
                        </m:r>
                      </m:sub>
                    </m:sSub>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𝑌</m:t>
                        </m:r>
                      </m:e>
                      <m:sub>
                        <m:r>
                          <a:rPr lang="en-US" b="0" i="1" smtClean="0">
                            <a:latin typeface="Cambria Math" panose="02040503050406030204" pitchFamily="18" charset="0"/>
                            <a:cs typeface="Times New Roman" panose="02020603050405020304" pitchFamily="18" charset="0"/>
                          </a:rPr>
                          <m:t>3</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𝐹𝑒</m:t>
                        </m:r>
                      </m:e>
                      <m:sub>
                        <m:r>
                          <a:rPr lang="en-US" b="0" i="1" smtClean="0">
                            <a:latin typeface="Cambria Math" panose="02040503050406030204" pitchFamily="18" charset="0"/>
                            <a:cs typeface="Times New Roman" panose="02020603050405020304" pitchFamily="18" charset="0"/>
                          </a:rPr>
                          <m:t>5</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𝑂</m:t>
                        </m:r>
                      </m:e>
                      <m:sub>
                        <m:r>
                          <a:rPr lang="en-US" b="0" i="1" smtClean="0">
                            <a:latin typeface="Cambria Math" panose="02040503050406030204" pitchFamily="18" charset="0"/>
                            <a:cs typeface="Times New Roman" panose="02020603050405020304" pitchFamily="18" charset="0"/>
                          </a:rPr>
                          <m:t>12</m:t>
                        </m:r>
                      </m:sub>
                    </m:sSub>
                  </m:oMath>
                </a14:m>
                <a:r>
                  <a:rPr lang="en-US" dirty="0" smtClean="0">
                    <a:latin typeface="Times New Roman" panose="02020603050405020304" pitchFamily="18" charset="0"/>
                    <a:cs typeface="Times New Roman" panose="02020603050405020304" pitchFamily="18" charset="0"/>
                  </a:rPr>
                  <a:t>.</a:t>
                </a:r>
              </a:p>
              <a:p>
                <a:pPr marL="0" indent="0">
                  <a:lnSpc>
                    <a:spcPct val="120000"/>
                  </a:lnSpc>
                  <a:buNone/>
                </a:pPr>
                <a:r>
                  <a:rPr lang="en-US" dirty="0" smtClean="0">
                    <a:latin typeface="Times New Roman" panose="02020603050405020304" pitchFamily="18" charset="0"/>
                    <a:cs typeface="Times New Roman" panose="02020603050405020304" pitchFamily="18" charset="0"/>
                  </a:rPr>
                  <a:t>They have </a:t>
                </a:r>
                <a:r>
                  <a:rPr lang="en-US" dirty="0">
                    <a:latin typeface="Times New Roman" panose="02020603050405020304" pitchFamily="18" charset="0"/>
                    <a:cs typeface="Times New Roman" panose="02020603050405020304" pitchFamily="18" charset="0"/>
                  </a:rPr>
                  <a:t>a permeability that can be very high at dc, but </a:t>
                </a:r>
                <a:r>
                  <a:rPr lang="en-US" dirty="0" smtClean="0">
                    <a:latin typeface="Times New Roman" panose="02020603050405020304" pitchFamily="18" charset="0"/>
                    <a:cs typeface="Times New Roman" panose="02020603050405020304" pitchFamily="18" charset="0"/>
                  </a:rPr>
                  <a:t>decreases </a:t>
                </a:r>
                <a:r>
                  <a:rPr lang="en-US" dirty="0">
                    <a:latin typeface="Times New Roman" panose="02020603050405020304" pitchFamily="18" charset="0"/>
                    <a:cs typeface="Times New Roman" panose="02020603050405020304" pitchFamily="18" charset="0"/>
                  </a:rPr>
                  <a:t>quickly with increasing frequency according to </a:t>
                </a:r>
                <a:r>
                  <a:rPr lang="en-US" dirty="0" err="1">
                    <a:latin typeface="Times New Roman" panose="02020603050405020304" pitchFamily="18" charset="0"/>
                    <a:cs typeface="Times New Roman" panose="02020603050405020304" pitchFamily="18" charset="0"/>
                  </a:rPr>
                  <a:t>Snoek’s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law. These materials are electric insulators or semiconductors.</a:t>
                </a: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13982" y="1825625"/>
                <a:ext cx="5850340" cy="4895850"/>
              </a:xfrm>
              <a:blipFill>
                <a:blip r:embed="rId2"/>
                <a:stretch>
                  <a:fillRect l="-1146" t="-622" r="-62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latin typeface="Times New Roman" panose="02020603050405020304" pitchFamily="18" charset="0"/>
                <a:cs typeface="Times New Roman" panose="02020603050405020304" pitchFamily="18" charset="0"/>
              </a:rPr>
              <a:t>Modeling and Simulation of Magnetic Transmission Lines</a:t>
            </a:r>
            <a:endParaRPr lang="en-US">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648" y="2043989"/>
            <a:ext cx="5428845" cy="3715366"/>
          </a:xfrm>
          <a:prstGeom prst="rect">
            <a:avLst/>
          </a:prstGeom>
          <a:ln>
            <a:solidFill>
              <a:schemeClr val="tx1"/>
            </a:solidFill>
          </a:ln>
        </p:spPr>
      </p:pic>
      <p:sp>
        <p:nvSpPr>
          <p:cNvPr id="2" name="TextBox 1"/>
          <p:cNvSpPr txBox="1"/>
          <p:nvPr/>
        </p:nvSpPr>
        <p:spPr>
          <a:xfrm>
            <a:off x="6490648" y="5912601"/>
            <a:ext cx="5428846" cy="200055"/>
          </a:xfrm>
          <a:prstGeom prst="rect">
            <a:avLst/>
          </a:prstGeom>
          <a:noFill/>
        </p:spPr>
        <p:txBody>
          <a:bodyPr wrap="square" rtlCol="0">
            <a:spAutoFit/>
          </a:bodyPr>
          <a:lstStyle/>
          <a:p>
            <a:r>
              <a:rPr lang="en-US" sz="700" dirty="0" smtClean="0"/>
              <a:t>Source: https</a:t>
            </a:r>
            <a:r>
              <a:rPr lang="en-US" sz="700" dirty="0"/>
              <a:t>://www.researchgate.net/publication/321357089_Magnetic_material_selection_for_EMI_filters/figures?lo=1</a:t>
            </a:r>
          </a:p>
        </p:txBody>
      </p:sp>
    </p:spTree>
    <p:extLst>
      <p:ext uri="{BB962C8B-B14F-4D97-AF65-F5344CB8AC3E}">
        <p14:creationId xmlns:p14="http://schemas.microsoft.com/office/powerpoint/2010/main" val="4174842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Susceptibility</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11</a:t>
            </a:fld>
            <a:endParaRPr lang="en-US">
              <a:latin typeface="Times New Roman" pitchFamily="18" charset="0"/>
              <a:cs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870361" y="1972121"/>
            <a:ext cx="5337175" cy="4005580"/>
          </a:xfrm>
          <a:prstGeom prst="rect">
            <a:avLst/>
          </a:prstGeom>
          <a:noFill/>
          <a:ln>
            <a:solidFill>
              <a:schemeClr val="tx1"/>
            </a:solidFill>
          </a:ln>
        </p:spPr>
      </p:pic>
      <p:sp>
        <p:nvSpPr>
          <p:cNvPr id="8" name="TextBox 7"/>
          <p:cNvSpPr txBox="1"/>
          <p:nvPr/>
        </p:nvSpPr>
        <p:spPr>
          <a:xfrm>
            <a:off x="941696" y="1787857"/>
            <a:ext cx="4722125"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When a ferromagnetic material is magnetized, the susceptibility follows the a non-linear curve.</a:t>
            </a:r>
          </a:p>
          <a:p>
            <a:pPr marL="457200" indent="-457200">
              <a:buFont typeface="+mj-lt"/>
              <a:buAutoNum type="arabicPeriod"/>
            </a:pPr>
            <a:r>
              <a:rPr lang="en-US" sz="2400" dirty="0">
                <a:latin typeface="Times New Roman" pitchFamily="18" charset="0"/>
                <a:cs typeface="Times New Roman" pitchFamily="18" charset="0"/>
              </a:rPr>
              <a:t>When the material is saturated, the magnetic susceptibility becomes zero. </a:t>
            </a:r>
          </a:p>
          <a:p>
            <a:pPr marL="457200" indent="-457200">
              <a:buFont typeface="+mj-lt"/>
              <a:buAutoNum type="arabicPeriod"/>
            </a:pPr>
            <a:r>
              <a:rPr lang="en-US" sz="2400" dirty="0">
                <a:latin typeface="Times New Roman" pitchFamily="18" charset="0"/>
                <a:cs typeface="Times New Roman" pitchFamily="18" charset="0"/>
              </a:rPr>
              <a:t>Besides Magnetic Field Intensity, permeability is strongly dependent on chemical composition, crystal structure, stress, temperature and time after magnetization</a:t>
            </a:r>
          </a:p>
        </p:txBody>
      </p:sp>
    </p:spTree>
    <p:extLst>
      <p:ext uri="{BB962C8B-B14F-4D97-AF65-F5344CB8AC3E}">
        <p14:creationId xmlns:p14="http://schemas.microsoft.com/office/powerpoint/2010/main" val="20596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Magnetic Hysteresis</a:t>
            </a:r>
          </a:p>
        </p:txBody>
      </p:sp>
      <p:sp>
        <p:nvSpPr>
          <p:cNvPr id="3" name="TextBox 2"/>
          <p:cNvSpPr txBox="1"/>
          <p:nvPr/>
        </p:nvSpPr>
        <p:spPr>
          <a:xfrm>
            <a:off x="838200" y="1861849"/>
            <a:ext cx="5202382" cy="3785652"/>
          </a:xfrm>
          <a:prstGeom prst="rect">
            <a:avLst/>
          </a:prstGeom>
          <a:noFill/>
        </p:spPr>
        <p:txBody>
          <a:bodyPr wrap="square" rtlCol="0">
            <a:spAutoFit/>
          </a:bodyPr>
          <a:lstStyle/>
          <a:p>
            <a:pPr marL="457200" indent="-457200" algn="just">
              <a:buFont typeface="+mj-lt"/>
              <a:buAutoNum type="arabicPeriod"/>
            </a:pPr>
            <a:r>
              <a:rPr lang="en-US" sz="2400" dirty="0">
                <a:latin typeface="Times New Roman" pitchFamily="18" charset="0"/>
                <a:cs typeface="Times New Roman" pitchFamily="18" charset="0"/>
              </a:rPr>
              <a:t>Ferromagnetic materials are non-linear as their permeability varies with the strength of applied field intensity.</a:t>
            </a:r>
          </a:p>
          <a:p>
            <a:pPr marL="457200" indent="-457200" algn="just">
              <a:buFont typeface="+mj-lt"/>
              <a:buAutoNum type="arabicPeriod"/>
            </a:pPr>
            <a:r>
              <a:rPr lang="en-US" sz="2400" dirty="0">
                <a:latin typeface="Times New Roman" pitchFamily="18" charset="0"/>
                <a:cs typeface="Times New Roman" pitchFamily="18" charset="0"/>
              </a:rPr>
              <a:t>The flux in a ferromagnetic material depends on the instantaneous Magnetomotive force and its history. </a:t>
            </a:r>
          </a:p>
          <a:p>
            <a:pPr marL="457200" indent="-457200" algn="just">
              <a:buFont typeface="+mj-lt"/>
              <a:buAutoNum type="arabicPeriod"/>
            </a:pPr>
            <a:r>
              <a:rPr lang="en-US" sz="2400" dirty="0">
                <a:latin typeface="Times New Roman" pitchFamily="18" charset="0"/>
                <a:cs typeface="Times New Roman" pitchFamily="18" charset="0"/>
              </a:rPr>
              <a:t>At high magnetic field intensity, the material saturates, limiting further increase of Magnetic Flux.</a:t>
            </a:r>
          </a:p>
        </p:txBody>
      </p:sp>
      <p:sp>
        <p:nvSpPr>
          <p:cNvPr id="7" name="Footer Placeholder 6"/>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8" name="Slide Number Placeholder 7"/>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12</a:t>
            </a:fld>
            <a:endParaRPr lang="en-US">
              <a:latin typeface="Times New Roman" pitchFamily="18" charset="0"/>
              <a:cs typeface="Times New Roman"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6205181" y="1753790"/>
            <a:ext cx="5332095" cy="4001770"/>
          </a:xfrm>
          <a:prstGeom prst="rect">
            <a:avLst/>
          </a:prstGeom>
          <a:noFill/>
          <a:ln>
            <a:solidFill>
              <a:schemeClr val="tx1"/>
            </a:solidFill>
          </a:ln>
        </p:spPr>
      </p:pic>
    </p:spTree>
    <p:extLst>
      <p:ext uri="{BB962C8B-B14F-4D97-AF65-F5344CB8AC3E}">
        <p14:creationId xmlns:p14="http://schemas.microsoft.com/office/powerpoint/2010/main" val="218086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Dielectric and Diamagnetic Losses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13</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65996" y="2087059"/>
            <a:ext cx="5100747" cy="3828469"/>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7" name="TextBox 6"/>
              <p:cNvSpPr txBox="1"/>
              <p:nvPr/>
            </p:nvSpPr>
            <p:spPr>
              <a:xfrm>
                <a:off x="579055" y="1690688"/>
                <a:ext cx="4926841" cy="3677032"/>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During Lorentz resonance, lattice vibrations or electronic resonance, the harmonic oscillations become extreme. The in-phase flux cancels the anti-phase flux so the observed permittivity and permeability drops. </a:t>
                </a:r>
              </a:p>
              <a:p>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𝜇</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𝜇</m:t>
                              </m:r>
                            </m:e>
                            <m:sup>
                              <m:r>
                                <a:rPr lang="en-US" sz="2400" i="1">
                                  <a:latin typeface="Cambria Math" panose="02040503050406030204" pitchFamily="18" charset="0"/>
                                </a:rPr>
                                <m:t>′′</m:t>
                              </m:r>
                            </m:sup>
                          </m:sSup>
                        </m:e>
                      </m:d>
                      <m:r>
                        <a:rPr lang="en-US" sz="2400" i="1">
                          <a:latin typeface="Cambria Math" panose="02040503050406030204" pitchFamily="18" charset="0"/>
                        </a:rPr>
                        <m:t> </m:t>
                      </m:r>
                    </m:oMath>
                  </m:oMathPara>
                </a14:m>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𝜀</m:t>
                      </m:r>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0</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𝑗</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𝜀</m:t>
                          </m:r>
                        </m:e>
                        <m:sup>
                          <m:r>
                            <a:rPr lang="en-US" sz="2400" i="1">
                              <a:latin typeface="Cambria Math" panose="02040503050406030204" pitchFamily="18" charset="0"/>
                            </a:rPr>
                            <m:t>′′</m:t>
                          </m:r>
                        </m:sup>
                      </m:s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𝜎</m:t>
                          </m:r>
                        </m:num>
                        <m:den>
                          <m:r>
                            <a:rPr lang="en-US" sz="2400" i="1">
                              <a:latin typeface="Cambria Math" panose="02040503050406030204" pitchFamily="18" charset="0"/>
                            </a:rPr>
                            <m:t>𝜔</m:t>
                          </m:r>
                        </m:den>
                      </m:f>
                      <m:r>
                        <a:rPr lang="en-US" sz="2400" i="1">
                          <a:latin typeface="Cambria Math" panose="02040503050406030204" pitchFamily="18" charset="0"/>
                        </a:rPr>
                        <m:t>))</m:t>
                      </m:r>
                    </m:oMath>
                  </m:oMathPara>
                </a14:m>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055" y="1690688"/>
                <a:ext cx="4926841" cy="3677032"/>
              </a:xfrm>
              <a:prstGeom prst="rect">
                <a:avLst/>
              </a:prstGeom>
              <a:blipFill rotWithShape="1">
                <a:blip r:embed="rId3"/>
                <a:stretch>
                  <a:fillRect l="-1980" t="-1325" r="-1856"/>
                </a:stretch>
              </a:blipFill>
            </p:spPr>
            <p:txBody>
              <a:bodyPr/>
              <a:lstStyle/>
              <a:p>
                <a:r>
                  <a:rPr lang="en-US">
                    <a:noFill/>
                  </a:rPr>
                  <a:t> </a:t>
                </a:r>
              </a:p>
            </p:txBody>
          </p:sp>
        </mc:Fallback>
      </mc:AlternateContent>
    </p:spTree>
    <p:extLst>
      <p:ext uri="{BB962C8B-B14F-4D97-AF65-F5344CB8AC3E}">
        <p14:creationId xmlns:p14="http://schemas.microsoft.com/office/powerpoint/2010/main" val="107070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2479" y="873715"/>
            <a:ext cx="10515600" cy="2852737"/>
          </a:xfrm>
        </p:spPr>
        <p:txBody>
          <a:bodyPr/>
          <a:lstStyle/>
          <a:p>
            <a:pPr algn="ctr"/>
            <a:r>
              <a:rPr lang="en-US" dirty="0">
                <a:latin typeface="Times New Roman" pitchFamily="18" charset="0"/>
                <a:cs typeface="Times New Roman" pitchFamily="18" charset="0"/>
              </a:rPr>
              <a:t>2. Magnetic Circuit Modeling</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417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Times New Roman" pitchFamily="18" charset="0"/>
                <a:cs typeface="Times New Roman" pitchFamily="18" charset="0"/>
              </a:rPr>
              <a:t>2. Three Magnetic Circuit Models</a:t>
            </a:r>
          </a:p>
        </p:txBody>
      </p:sp>
      <p:sp>
        <p:nvSpPr>
          <p:cNvPr id="7" name="Content Placeholder 6"/>
          <p:cNvSpPr>
            <a:spLocks noGrp="1"/>
          </p:cNvSpPr>
          <p:nvPr>
            <p:ph idx="1"/>
          </p:nvPr>
        </p:nvSpPr>
        <p:spPr/>
        <p:txBody>
          <a:bodyPr/>
          <a:lstStyle/>
          <a:p>
            <a:pPr marL="0" indent="0">
              <a:buNone/>
            </a:pPr>
            <a:r>
              <a:rPr lang="en-US" dirty="0">
                <a:latin typeface="Times New Roman" pitchFamily="18" charset="0"/>
                <a:cs typeface="Times New Roman" pitchFamily="18" charset="0"/>
              </a:rPr>
              <a:t>This chapter discusses three magnetic circuit </a:t>
            </a:r>
            <a:r>
              <a:rPr lang="en-US" dirty="0" smtClean="0">
                <a:latin typeface="Times New Roman" pitchFamily="18" charset="0"/>
                <a:cs typeface="Times New Roman" pitchFamily="18" charset="0"/>
              </a:rPr>
              <a:t>models for Ferromagnetic Transmission Lines: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DC Non-linear Reluctance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Low Frequency Permeance-Capacitance </a:t>
            </a:r>
            <a:r>
              <a:rPr lang="en-US" dirty="0">
                <a:latin typeface="Times New Roman" pitchFamily="18" charset="0"/>
                <a:cs typeface="Times New Roman" pitchFamily="18" charset="0"/>
              </a:rPr>
              <a:t>Model</a:t>
            </a:r>
          </a:p>
          <a:p>
            <a:pPr marL="514350" indent="-514350">
              <a:buFont typeface="+mj-lt"/>
              <a:buAutoNum type="arabicPeriod"/>
            </a:pPr>
            <a:r>
              <a:rPr lang="en-US" dirty="0" smtClean="0">
                <a:latin typeface="Times New Roman" pitchFamily="18" charset="0"/>
                <a:cs typeface="Times New Roman" pitchFamily="18" charset="0"/>
              </a:rPr>
              <a:t>High Frequency Magnetic </a:t>
            </a:r>
            <a:r>
              <a:rPr lang="en-US" dirty="0">
                <a:latin typeface="Times New Roman" pitchFamily="18" charset="0"/>
                <a:cs typeface="Times New Roman" pitchFamily="18" charset="0"/>
              </a:rPr>
              <a:t>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4067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04554" y="2074460"/>
            <a:ext cx="10515600" cy="1641854"/>
          </a:xfrm>
        </p:spPr>
        <p:txBody>
          <a:bodyPr/>
          <a:lstStyle/>
          <a:p>
            <a:r>
              <a:rPr lang="en-US" dirty="0">
                <a:latin typeface="Times New Roman" pitchFamily="18" charset="0"/>
                <a:cs typeface="Times New Roman" pitchFamily="18" charset="0"/>
              </a:rPr>
              <a:t>2.1. Magnetic Reluctance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402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p:pic>
        <p:nvPicPr>
          <p:cNvPr id="4" name="Picture 3"/>
          <p:cNvPicPr>
            <a:picLocks noChangeAspect="1"/>
          </p:cNvPicPr>
          <p:nvPr/>
        </p:nvPicPr>
        <p:blipFill rotWithShape="1">
          <a:blip r:embed="rId2"/>
          <a:srcRect l="15869" t="42601" r="50994" b="14400"/>
          <a:stretch/>
        </p:blipFill>
        <p:spPr>
          <a:xfrm>
            <a:off x="6176750" y="2316886"/>
            <a:ext cx="4632278" cy="3566855"/>
          </a:xfrm>
          <a:prstGeom prst="rect">
            <a:avLst/>
          </a:prstGeom>
          <a:ln>
            <a:solidFill>
              <a:schemeClr val="tx1"/>
            </a:solidFill>
          </a:ln>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17</a:t>
            </a:fld>
            <a:endParaRPr lang="en-US">
              <a:latin typeface="Times New Roman" pitchFamily="18" charset="0"/>
              <a:cs typeface="Times New Roman" pitchFamily="18" charset="0"/>
            </a:endParaRPr>
          </a:p>
        </p:txBody>
      </p:sp>
      <p:pic>
        <p:nvPicPr>
          <p:cNvPr id="7" name="Picture 6"/>
          <p:cNvPicPr/>
          <p:nvPr/>
        </p:nvPicPr>
        <p:blipFill rotWithShape="1">
          <a:blip r:embed="rId3"/>
          <a:srcRect l="22522" r="29258"/>
          <a:stretch/>
        </p:blipFill>
        <p:spPr>
          <a:xfrm>
            <a:off x="805218" y="2316886"/>
            <a:ext cx="4757382" cy="3516199"/>
          </a:xfrm>
          <a:prstGeom prst="rect">
            <a:avLst/>
          </a:prstGeom>
          <a:ln>
            <a:solidFill>
              <a:schemeClr val="tx1"/>
            </a:solidFill>
          </a:ln>
        </p:spPr>
      </p:pic>
    </p:spTree>
    <p:extLst>
      <p:ext uri="{BB962C8B-B14F-4D97-AF65-F5344CB8AC3E}">
        <p14:creationId xmlns:p14="http://schemas.microsoft.com/office/powerpoint/2010/main" val="629170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Complex Magnetic Reluctance Model for Magnetic Circuits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normAutofit/>
              </a:bodyPr>
              <a:lstStyle/>
              <a:p>
                <a:r>
                  <a:rPr lang="en-US" sz="2600" dirty="0">
                    <a:latin typeface="Times New Roman" pitchFamily="18" charset="0"/>
                    <a:cs typeface="Times New Roman" pitchFamily="18" charset="0"/>
                  </a:rPr>
                  <a:t>H. A. Rowland’s Law (1873) is the counterpart of G. Ohm’s Law (1827) for Magnetic circuits. Complex Reluctance Model defines Magnetic reluctance as the ratio of sinusoidal Magnetomotive Force and sinusoidal Magnetic Flux.</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b="1" i="1">
                                  <a:latin typeface="Cambria Math" panose="02040503050406030204" pitchFamily="18" charset="0"/>
                                </a:rPr>
                                <m:t>𝓕</m:t>
                              </m:r>
                            </m:e>
                            <m:sub>
                              <m:r>
                                <a:rPr lang="en-US" i="1">
                                  <a:latin typeface="Cambria Math" panose="02040503050406030204" pitchFamily="18" charset="0"/>
                                  <a:ea typeface="Cambria Math" panose="02040503050406030204" pitchFamily="18" charset="0"/>
                                </a:rPr>
                                <m:t>𝑚</m:t>
                              </m:r>
                            </m:sub>
                          </m:sSub>
                        </m:num>
                        <m:den>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ea typeface="Cambria Math" panose="02040503050406030204" pitchFamily="18" charset="0"/>
                                </a:rPr>
                                <m:t>𝑚</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𝑯</m:t>
                              </m:r>
                              <m:r>
                                <a:rPr lang="en-US" i="1">
                                  <a:latin typeface="Cambria Math" panose="02040503050406030204" pitchFamily="18" charset="0"/>
                                </a:rPr>
                                <m:t>.</m:t>
                              </m:r>
                              <m:r>
                                <a:rPr lang="en-US" i="1">
                                  <a:latin typeface="Cambria Math" panose="02040503050406030204" pitchFamily="18" charset="0"/>
                                </a:rPr>
                                <m:t>𝑑𝑙</m:t>
                              </m:r>
                            </m:e>
                          </m:nary>
                        </m:num>
                        <m:den>
                          <m:nary>
                            <m:naryPr>
                              <m:chr m:val="∬"/>
                              <m:limLoc m:val="undOvr"/>
                              <m:subHide m:val="on"/>
                              <m:supHide m:val="on"/>
                              <m:ctrlPr>
                                <a:rPr lang="en-US" b="0" i="1" smtClean="0">
                                  <a:latin typeface="Cambria Math" panose="02040503050406030204" pitchFamily="18" charset="0"/>
                                </a:rPr>
                              </m:ctrlPr>
                            </m:naryPr>
                            <m:sub/>
                            <m:sup/>
                            <m:e>
                              <m:r>
                                <a:rPr lang="en-US" b="1" i="1" smtClean="0">
                                  <a:latin typeface="Cambria Math" panose="02040503050406030204" pitchFamily="18" charset="0"/>
                                </a:rPr>
                                <m:t>𝑩</m:t>
                              </m:r>
                              <m:r>
                                <a:rPr lang="en-US" b="0" i="1" smtClean="0">
                                  <a:latin typeface="Cambria Math" panose="02040503050406030204" pitchFamily="18" charset="0"/>
                                </a:rPr>
                                <m:t>.</m:t>
                              </m:r>
                              <m:r>
                                <a:rPr lang="en-US" b="0" i="1" smtClean="0">
                                  <a:latin typeface="Cambria Math" panose="02040503050406030204" pitchFamily="18" charset="0"/>
                                </a:rPr>
                                <m:t>𝑑𝑆</m:t>
                              </m:r>
                            </m:e>
                          </m:nary>
                        </m:den>
                      </m:f>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𝑗</m:t>
                          </m:r>
                          <m:r>
                            <a:rPr lang="en-US" b="1" i="1">
                              <a:latin typeface="Cambria Math" panose="02040503050406030204" pitchFamily="18" charset="0"/>
                              <a:ea typeface="Cambria Math" panose="02040503050406030204" pitchFamily="18" charset="0"/>
                            </a:rPr>
                            <m:t>∅</m:t>
                          </m:r>
                        </m:sup>
                      </m:sSup>
                    </m:oMath>
                  </m:oMathPara>
                </a14:m>
                <a:endParaRPr lang="en-US" dirty="0">
                  <a:latin typeface="Times New Roman" pitchFamily="18" charset="0"/>
                  <a:cs typeface="Times New Roman" pitchFamily="18" charset="0"/>
                </a:endParaRPr>
              </a:p>
              <a:p>
                <a:r>
                  <a:rPr lang="en-US" sz="2600" dirty="0">
                    <a:latin typeface="Times New Roman" pitchFamily="18" charset="0"/>
                    <a:cs typeface="Times New Roman" pitchFamily="18" charset="0"/>
                  </a:rPr>
                  <a:t>Lossy Complex Magnetic Reluctance is non-linear and varies with the magnetic field. It resists Magnetic flux.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1">
                <a:blip r:embed="rId2"/>
                <a:stretch>
                  <a:fillRect l="-928" t="-1873"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095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Inconsistency in Complex Magnetic Reluctance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In 1969, R. W. Buntenbach proved that the model is not power invariant. Reluctance Power Loss cannot be calculated using Joule Heating Law (1842) Analogy due to dimensional inconsistency:</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𝐼</m:t>
                              </m:r>
                            </m:e>
                            <m:sub>
                              <m:r>
                                <a:rPr lang="en-US" i="1">
                                  <a:latin typeface="Cambria Math" panose="02040503050406030204" pitchFamily="18" charset="0"/>
                                </a:rPr>
                                <m:t>𝑒</m:t>
                              </m:r>
                            </m:sub>
                            <m:sup>
                              <m:r>
                                <a:rPr lang="en-US" i="1">
                                  <a:latin typeface="Cambria Math" panose="02040503050406030204" pitchFamily="18" charset="0"/>
                                </a:rPr>
                                <m:t>2</m:t>
                              </m:r>
                            </m:sup>
                          </m:sSubSup>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m:t>
                              </m:r>
                            </m:sub>
                          </m:sSub>
                        </m:e>
                      </m:d>
                      <m:r>
                        <a:rPr lang="en-US" i="1">
                          <a:latin typeface="Cambria Math" panose="02040503050406030204" pitchFamily="18" charset="0"/>
                        </a:rPr>
                        <m:t>=</m:t>
                      </m:r>
                      <m:r>
                        <a:rPr lang="en-US" i="1">
                          <a:latin typeface="Cambria Math" panose="02040503050406030204" pitchFamily="18" charset="0"/>
                        </a:rPr>
                        <m:t>𝐴𝑚𝑝𝑒𝑟𝑒</m:t>
                      </m:r>
                      <m:r>
                        <a:rPr lang="en-US" i="1">
                          <a:latin typeface="Cambria Math" panose="02040503050406030204" pitchFamily="18" charset="0"/>
                        </a:rPr>
                        <m:t>.</m:t>
                      </m:r>
                      <m:r>
                        <a:rPr lang="en-US" i="1">
                          <a:latin typeface="Cambria Math" panose="02040503050406030204" pitchFamily="18" charset="0"/>
                        </a:rPr>
                        <m:t>𝑉𝑜𝑙𝑡</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𝑏𝑢𝑡</m:t>
                      </m:r>
                      <m:r>
                        <a:rPr lang="en-US" i="1">
                          <a:latin typeface="Cambria Math" panose="02040503050406030204" pitchFamily="18" charset="0"/>
                        </a:rPr>
                        <m:t> </m:t>
                      </m:r>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𝟇</m:t>
                              </m:r>
                            </m:e>
                            <m:sub>
                              <m:r>
                                <a:rPr lang="en-US" i="1">
                                  <a:latin typeface="Cambria Math" panose="02040503050406030204" pitchFamily="18" charset="0"/>
                                </a:rPr>
                                <m:t>𝑚</m:t>
                              </m:r>
                            </m:sub>
                            <m:sup>
                              <m:r>
                                <a:rPr lang="en-US" i="1">
                                  <a:latin typeface="Cambria Math" panose="02040503050406030204" pitchFamily="18" charset="0"/>
                                </a:rPr>
                                <m:t>2</m:t>
                              </m:r>
                            </m:sup>
                          </m:sSubSup>
                        </m:e>
                      </m:d>
                      <m:d>
                        <m:dPr>
                          <m:begChr m:val="["/>
                          <m:endChr m:val="]"/>
                          <m:ctrlPr>
                            <a:rPr lang="en-US" b="1"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𝓡</m:t>
                              </m:r>
                            </m:e>
                            <m:sub>
                              <m:r>
                                <a:rPr lang="en-US" i="1">
                                  <a:latin typeface="Cambria Math" panose="02040503050406030204" pitchFamily="18" charset="0"/>
                                  <a:ea typeface="Cambria Math" panose="02040503050406030204" pitchFamily="18" charset="0"/>
                                </a:rPr>
                                <m:t>𝑚</m:t>
                              </m:r>
                            </m:sub>
                          </m:sSub>
                        </m:e>
                      </m:d>
                      <m:r>
                        <a:rPr lang="en-US" b="1" i="1">
                          <a:latin typeface="Cambria Math" panose="02040503050406030204" pitchFamily="18" charset="0"/>
                        </a:rPr>
                        <m:t>=</m:t>
                      </m:r>
                      <m:r>
                        <a:rPr lang="en-US" i="1">
                          <a:latin typeface="Cambria Math" panose="02040503050406030204" pitchFamily="18" charset="0"/>
                        </a:rPr>
                        <m:t>𝐴𝑚𝑝𝑒𝑟𝑒</m:t>
                      </m:r>
                      <m:r>
                        <a:rPr lang="en-US" b="0" i="1" smtClean="0">
                          <a:latin typeface="Cambria Math"/>
                        </a:rPr>
                        <m:t>.</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𝑆𝑒𝑐𝑜𝑛𝑑</m:t>
                      </m:r>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Hence this is not an accurate model for Power and Energy Flow.</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19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611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Research Objectives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4"/>
                <a:ext cx="10803341" cy="4530725"/>
              </a:xfrm>
            </p:spPr>
            <p:txBody>
              <a:bodyPr>
                <a:normAutofit/>
              </a:bodyPr>
              <a:lstStyle/>
              <a:p>
                <a:pPr marL="514350" lvl="0" indent="-514350">
                  <a:buFont typeface="+mj-lt"/>
                  <a:buAutoNum type="arabicPeriod"/>
                </a:pPr>
                <a:r>
                  <a:rPr lang="en-US" sz="2400" dirty="0" smtClean="0">
                    <a:latin typeface="Times New Roman" pitchFamily="18" charset="0"/>
                    <a:cs typeface="Times New Roman" pitchFamily="18" charset="0"/>
                  </a:rPr>
                  <a:t>Model dispersive, inhomogeneous, lossy </a:t>
                </a:r>
                <a:r>
                  <a:rPr lang="en-US" sz="2400" dirty="0">
                    <a:latin typeface="Times New Roman" pitchFamily="18" charset="0"/>
                    <a:cs typeface="Times New Roman" pitchFamily="18" charset="0"/>
                  </a:rPr>
                  <a:t>and non-linear Magnetic </a:t>
                </a:r>
                <a:r>
                  <a:rPr lang="en-US" sz="2400" dirty="0" smtClean="0">
                    <a:latin typeface="Times New Roman" pitchFamily="18" charset="0"/>
                    <a:cs typeface="Times New Roman" pitchFamily="18" charset="0"/>
                  </a:rPr>
                  <a:t>materials.</a:t>
                </a:r>
                <a:endParaRPr lang="en-US" sz="2400" dirty="0">
                  <a:latin typeface="Times New Roman" pitchFamily="18" charset="0"/>
                  <a:cs typeface="Times New Roman" pitchFamily="18" charset="0"/>
                </a:endParaRPr>
              </a:p>
              <a:p>
                <a:pPr marL="514350" lvl="0" indent="-514350">
                  <a:buFont typeface="+mj-lt"/>
                  <a:buAutoNum type="arabicPeriod"/>
                </a:pPr>
                <a:r>
                  <a:rPr lang="en-US" sz="2400" dirty="0">
                    <a:latin typeface="Times New Roman" pitchFamily="18" charset="0"/>
                    <a:cs typeface="Times New Roman" pitchFamily="18" charset="0"/>
                  </a:rPr>
                  <a:t>Study equivalent magnetic circuits </a:t>
                </a:r>
                <a:r>
                  <a:rPr lang="en-US" sz="2400" dirty="0" smtClean="0">
                    <a:latin typeface="Times New Roman" pitchFamily="18" charset="0"/>
                    <a:cs typeface="Times New Roman" pitchFamily="18" charset="0"/>
                  </a:rPr>
                  <a:t>for ferromagnetic transmission lines using </a:t>
                </a:r>
              </a:p>
              <a:p>
                <a:pPr lvl="1"/>
                <a:r>
                  <a:rPr lang="en-US" dirty="0" smtClean="0">
                    <a:latin typeface="Times New Roman" pitchFamily="18" charset="0"/>
                    <a:cs typeface="Times New Roman" pitchFamily="18" charset="0"/>
                  </a:rPr>
                  <a:t>DC Magnetic Reluctance Model for a cumulatively compounded 1800 rpm, 40V low voltage/ power DC generator.  </a:t>
                </a:r>
              </a:p>
              <a:p>
                <a:pPr lvl="1"/>
                <a:r>
                  <a:rPr lang="en-US" dirty="0" smtClean="0">
                    <a:latin typeface="Times New Roman" pitchFamily="18" charset="0"/>
                    <a:cs typeface="Times New Roman" pitchFamily="18" charset="0"/>
                  </a:rPr>
                  <a:t>Low frequency Permeance-Capacitance Model for 150 kHz pulse transformer used in a 160V to 5 V, 100 A, small length (0.1 m i.e. about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itchFamily="18" charset="0"/>
                          </a:rPr>
                        </m:ctrlPr>
                      </m:sSupPr>
                      <m:e>
                        <m:r>
                          <a:rPr lang="en-US" b="0" i="1" smtClean="0">
                            <a:latin typeface="Cambria Math" panose="02040503050406030204" pitchFamily="18" charset="0"/>
                            <a:ea typeface="Cambria Math" panose="02040503050406030204" pitchFamily="18" charset="0"/>
                            <a:cs typeface="Times New Roman" pitchFamily="18" charset="0"/>
                          </a:rPr>
                          <m:t>10</m:t>
                        </m:r>
                      </m:e>
                      <m:sup>
                        <m:r>
                          <a:rPr lang="en-US" b="0" i="1" smtClean="0">
                            <a:latin typeface="Cambria Math" panose="02040503050406030204" pitchFamily="18" charset="0"/>
                            <a:ea typeface="Cambria Math" panose="02040503050406030204" pitchFamily="18" charset="0"/>
                            <a:cs typeface="Times New Roman" pitchFamily="18" charset="0"/>
                          </a:rPr>
                          <m:t>−5</m:t>
                        </m:r>
                      </m:sup>
                    </m:sSup>
                    <m:r>
                      <m:rPr>
                        <m:sty m:val="p"/>
                      </m:rPr>
                      <a:rPr lang="el-GR" b="0" i="1" smtClean="0">
                        <a:latin typeface="Cambria Math" panose="02040503050406030204" pitchFamily="18" charset="0"/>
                        <a:ea typeface="Cambria Math" panose="02040503050406030204" pitchFamily="18" charset="0"/>
                        <a:cs typeface="Times New Roman" pitchFamily="18" charset="0"/>
                      </a:rPr>
                      <m:t>λ</m:t>
                    </m:r>
                    <m:r>
                      <a:rPr lang="en-US" b="0" i="1" smtClean="0">
                        <a:latin typeface="Cambria Math" panose="02040503050406030204" pitchFamily="18" charset="0"/>
                        <a:ea typeface="Cambria Math" panose="02040503050406030204" pitchFamily="18" charset="0"/>
                        <a:cs typeface="Times New Roman" pitchFamily="18" charset="0"/>
                      </a:rPr>
                      <m:t> </m:t>
                    </m:r>
                  </m:oMath>
                </a14:m>
                <a:r>
                  <a:rPr lang="en-US" dirty="0" smtClean="0">
                    <a:latin typeface="Times New Roman" pitchFamily="18" charset="0"/>
                    <a:cs typeface="Times New Roman" pitchFamily="18" charset="0"/>
                  </a:rPr>
                  <a:t>at 150 kHz) low voltage/ </a:t>
                </a:r>
                <a:r>
                  <a:rPr lang="en-US" dirty="0">
                    <a:latin typeface="Times New Roman" pitchFamily="18" charset="0"/>
                    <a:cs typeface="Times New Roman" pitchFamily="18" charset="0"/>
                  </a:rPr>
                  <a:t>power isolated full bridge buck </a:t>
                </a:r>
                <a:r>
                  <a:rPr lang="en-US" dirty="0" smtClean="0">
                    <a:latin typeface="Times New Roman" pitchFamily="18" charset="0"/>
                    <a:cs typeface="Times New Roman" pitchFamily="18" charset="0"/>
                  </a:rPr>
                  <a:t>converter. </a:t>
                </a:r>
              </a:p>
              <a:p>
                <a:pPr lvl="1"/>
                <a:r>
                  <a:rPr lang="en-US" dirty="0" smtClean="0">
                    <a:latin typeface="Times New Roman" pitchFamily="18" charset="0"/>
                    <a:cs typeface="Times New Roman" pitchFamily="18" charset="0"/>
                  </a:rPr>
                  <a:t>High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 MHz – 1 GHz) </a:t>
                </a:r>
                <a:r>
                  <a:rPr lang="en-US" dirty="0" smtClean="0">
                    <a:latin typeface="Times New Roman" pitchFamily="18" charset="0"/>
                    <a:cs typeface="Times New Roman" pitchFamily="18" charset="0"/>
                  </a:rPr>
                  <a:t>low voltage/ power, small length (</a:t>
                </a:r>
                <a:r>
                  <a:rPr lang="en-US" dirty="0" smtClean="0">
                    <a:latin typeface="Times New Roman" pitchFamily="18" charset="0"/>
                    <a:cs typeface="Times New Roman" pitchFamily="18" charset="0"/>
                  </a:rPr>
                  <a:t>30 cm </a:t>
                </a:r>
                <a:r>
                  <a:rPr lang="en-US" dirty="0" smtClean="0">
                    <a:latin typeface="Times New Roman" pitchFamily="18" charset="0"/>
                    <a:cs typeface="Times New Roman" pitchFamily="18" charset="0"/>
                  </a:rPr>
                  <a:t>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a:t>
                </a:r>
                <a:r>
                  <a:rPr lang="en-US" dirty="0" smtClean="0">
                    <a:latin typeface="Times New Roman" pitchFamily="18" charset="0"/>
                    <a:cs typeface="Times New Roman" pitchFamily="18" charset="0"/>
                  </a:rPr>
                  <a:t>1 GHz</a:t>
                </a:r>
                <a:r>
                  <a:rPr lang="en-US" dirty="0" smtClean="0">
                    <a:latin typeface="Times New Roman" pitchFamily="18" charset="0"/>
                    <a:cs typeface="Times New Roman" pitchFamily="18" charset="0"/>
                  </a:rPr>
                  <a:t>) nonlinear</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dispersive, </a:t>
                </a:r>
                <a:r>
                  <a:rPr lang="en-US" dirty="0">
                    <a:latin typeface="Times New Roman" pitchFamily="18" charset="0"/>
                    <a:cs typeface="Times New Roman" pitchFamily="18" charset="0"/>
                  </a:rPr>
                  <a:t>gyromagnetic, </a:t>
                </a:r>
                <a:r>
                  <a:rPr lang="en-US" dirty="0" smtClean="0">
                    <a:latin typeface="Times New Roman" pitchFamily="18" charset="0"/>
                    <a:cs typeface="Times New Roman" pitchFamily="18" charset="0"/>
                  </a:rPr>
                  <a:t>Ferromagnetic Transmission </a:t>
                </a:r>
                <a:r>
                  <a:rPr lang="en-US" dirty="0">
                    <a:latin typeface="Times New Roman" pitchFamily="18" charset="0"/>
                    <a:cs typeface="Times New Roman" pitchFamily="18" charset="0"/>
                  </a:rPr>
                  <a:t>Line simulation using Finite Difference Time Domain (FDTD) Simulator </a:t>
                </a:r>
                <a:r>
                  <a:rPr lang="en-US" dirty="0" smtClean="0">
                    <a:latin typeface="Times New Roman" pitchFamily="18" charset="0"/>
                    <a:cs typeface="Times New Roman" pitchFamily="18" charset="0"/>
                  </a:rPr>
                  <a:t>MEEP to study </a:t>
                </a:r>
                <a:r>
                  <a:rPr lang="en-US" dirty="0">
                    <a:latin typeface="Times New Roman" pitchFamily="18" charset="0"/>
                    <a:cs typeface="Times New Roman" pitchFamily="18" charset="0"/>
                  </a:rPr>
                  <a:t>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4"/>
                <a:ext cx="10803341" cy="4530725"/>
              </a:xfrm>
              <a:blipFill>
                <a:blip r:embed="rId2"/>
                <a:stretch>
                  <a:fillRect l="-733" t="-1882" r="-62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23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3791657" y="2320119"/>
            <a:ext cx="8211696" cy="3124636"/>
          </a:xfrm>
          <a:prstGeom prst="rect">
            <a:avLst/>
          </a:prstGeom>
          <a:ln>
            <a:solidFill>
              <a:schemeClr val="tx1"/>
            </a:solidFill>
          </a:ln>
        </p:spPr>
      </p:pic>
      <p:sp>
        <p:nvSpPr>
          <p:cNvPr id="7" name="TextBox 6"/>
          <p:cNvSpPr txBox="1"/>
          <p:nvPr/>
        </p:nvSpPr>
        <p:spPr>
          <a:xfrm>
            <a:off x="709684" y="2320119"/>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405043" y="1842448"/>
                <a:ext cx="3348091" cy="3980192"/>
              </a:xfrm>
              <a:prstGeom prst="rect">
                <a:avLst/>
              </a:prstGeom>
              <a:noFill/>
            </p:spPr>
            <p:txBody>
              <a:bodyPr wrap="square" rtlCol="0">
                <a:spAutoFit/>
              </a:bodyPr>
              <a:lstStyle/>
              <a:p>
                <a:r>
                  <a:rPr lang="en-US" dirty="0">
                    <a:latin typeface="Times New Roman" pitchFamily="18" charset="0"/>
                    <a:cs typeface="Times New Roman" pitchFamily="18" charset="0"/>
                  </a:rPr>
                  <a:t>1. Electric System</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𝑉</m:t>
                          </m:r>
                        </m:e>
                        <m:sub>
                          <m:r>
                            <a:rPr lang="en-US" i="1">
                              <a:latin typeface="Cambria Math"/>
                            </a:rPr>
                            <m:t>𝑇</m:t>
                          </m:r>
                        </m:sub>
                      </m:sSub>
                      <m:r>
                        <a:rPr lang="en-US" i="1">
                          <a:latin typeface="Cambria Math"/>
                        </a:rPr>
                        <m:t>=</m:t>
                      </m:r>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𝑅</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𝑅</m:t>
                              </m:r>
                            </m:e>
                            <m:sub>
                              <m:r>
                                <a:rPr lang="en-US" i="1">
                                  <a:latin typeface="Cambria Math"/>
                                </a:rPr>
                                <m:t>𝑆</m:t>
                              </m:r>
                            </m:sub>
                          </m:sSub>
                        </m:e>
                      </m: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𝐿</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𝑉</m:t>
                              </m:r>
                            </m:e>
                            <m:sub>
                              <m:r>
                                <a:rPr lang="en-US" i="1">
                                  <a:latin typeface="Cambria Math"/>
                                </a:rPr>
                                <m:t>𝑇</m:t>
                              </m:r>
                            </m:sub>
                          </m:sSub>
                        </m:num>
                        <m:den>
                          <m:sSub>
                            <m:sSubPr>
                              <m:ctrlPr>
                                <a:rPr lang="en-US" i="1">
                                  <a:latin typeface="Cambria Math" panose="02040503050406030204" pitchFamily="18" charset="0"/>
                                </a:rPr>
                              </m:ctrlPr>
                            </m:sSubPr>
                            <m:e>
                              <m:r>
                                <a:rPr lang="en-US" i="1">
                                  <a:latin typeface="Cambria Math"/>
                                </a:rPr>
                                <m:t>𝑅</m:t>
                              </m:r>
                            </m:e>
                            <m:sub>
                              <m:r>
                                <a:rPr lang="en-US" i="1">
                                  <a:latin typeface="Cambria Math"/>
                                </a:rPr>
                                <m:t>𝐹</m:t>
                              </m:r>
                            </m:sub>
                          </m:sSub>
                        </m:den>
                      </m:f>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2.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ℱ</m:t>
                          </m:r>
                        </m:e>
                        <m:sub>
                          <m:r>
                            <a:rPr lang="en-US" i="1">
                              <a:latin typeface="Cambria Math"/>
                            </a:rPr>
                            <m:t>𝑛𝑒𝑡</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𝑆𝐸</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Sup>
                        <m:sSubSupPr>
                          <m:ctrlPr>
                            <a:rPr lang="en-US" i="1">
                              <a:latin typeface="Cambria Math" panose="02040503050406030204" pitchFamily="18" charset="0"/>
                            </a:rPr>
                          </m:ctrlPr>
                        </m:sSubSupPr>
                        <m:e>
                          <m:r>
                            <a:rPr lang="en-US" i="1">
                              <a:latin typeface="Cambria Math"/>
                            </a:rPr>
                            <m:t>𝐼</m:t>
                          </m:r>
                        </m:e>
                        <m:sub>
                          <m:r>
                            <a:rPr lang="en-US" i="1">
                              <a:latin typeface="Cambria Math"/>
                            </a:rPr>
                            <m:t>𝐹</m:t>
                          </m:r>
                        </m:sub>
                        <m:sup>
                          <m:r>
                            <a:rPr lang="en-US" i="1">
                              <a:latin typeface="Cambria Math"/>
                            </a:rPr>
                            <m:t>∗</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𝐹</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𝐹</m:t>
                          </m:r>
                        </m:sub>
                      </m:sSub>
                      <m:r>
                        <a:rPr lang="en-US" i="1">
                          <a:latin typeface="Cambria Math"/>
                        </a:rPr>
                        <m:t>±</m:t>
                      </m:r>
                      <m:sSub>
                        <m:sSubPr>
                          <m:ctrlPr>
                            <a:rPr lang="en-US" i="1">
                              <a:latin typeface="Cambria Math" panose="02040503050406030204" pitchFamily="18" charset="0"/>
                            </a:rPr>
                          </m:ctrlPr>
                        </m:sSubPr>
                        <m:e>
                          <m:r>
                            <a:rPr lang="en-US" i="1">
                              <a:latin typeface="Cambria Math"/>
                            </a:rPr>
                            <m:t>𝑁</m:t>
                          </m:r>
                        </m:e>
                        <m:sub>
                          <m:r>
                            <a:rPr lang="en-US" i="1">
                              <a:latin typeface="Cambria Math"/>
                            </a:rPr>
                            <m:t>𝑆𝐸</m:t>
                          </m:r>
                        </m:sub>
                      </m:sSub>
                      <m:sSub>
                        <m:sSubPr>
                          <m:ctrlPr>
                            <a:rPr lang="en-US" i="1">
                              <a:latin typeface="Cambria Math" panose="02040503050406030204" pitchFamily="18" charset="0"/>
                            </a:rPr>
                          </m:ctrlPr>
                        </m:sSubPr>
                        <m:e>
                          <m:r>
                            <a:rPr lang="en-US" i="1">
                              <a:latin typeface="Cambria Math"/>
                            </a:rPr>
                            <m:t>𝐼</m:t>
                          </m:r>
                        </m:e>
                        <m:sub>
                          <m:r>
                            <a:rPr lang="en-US" i="1">
                              <a:latin typeface="Cambria Math"/>
                            </a:rPr>
                            <m:t>𝐴</m:t>
                          </m:r>
                        </m:sub>
                      </m:sSub>
                      <m:r>
                        <a:rPr lang="en-US" i="1">
                          <a:latin typeface="Cambria Math"/>
                        </a:rPr>
                        <m:t>−</m:t>
                      </m:r>
                      <m:sSub>
                        <m:sSubPr>
                          <m:ctrlPr>
                            <a:rPr lang="en-US" i="1">
                              <a:latin typeface="Cambria Math" panose="02040503050406030204" pitchFamily="18" charset="0"/>
                            </a:rPr>
                          </m:ctrlPr>
                        </m:sSubPr>
                        <m:e>
                          <m:r>
                            <a:rPr lang="en-US" i="1">
                              <a:latin typeface="Cambria Math"/>
                            </a:rPr>
                            <m:t>ℱ</m:t>
                          </m:r>
                        </m:e>
                        <m:sub>
                          <m:r>
                            <a:rPr lang="en-US" i="1">
                              <a:latin typeface="Cambria Math"/>
                            </a:rPr>
                            <m:t>𝐴𝑅</m:t>
                          </m:r>
                        </m:sub>
                      </m:sSub>
                    </m:oMath>
                  </m:oMathPara>
                </a14:m>
                <a:endParaRPr lang="en-US" dirty="0">
                  <a:latin typeface="Times New Roman" pitchFamily="18" charset="0"/>
                  <a:cs typeface="Times New Roman" pitchFamily="18" charset="0"/>
                </a:endParaRPr>
              </a:p>
              <a:p>
                <a:endParaRPr lang="en-US" i="1" dirty="0">
                  <a:latin typeface="Times New Roman" pitchFamily="18" charset="0"/>
                  <a:cs typeface="Times New Roman" pitchFamily="18" charset="0"/>
                </a:endParaRPr>
              </a:p>
              <a:p>
                <a:r>
                  <a:rPr lang="en-US" dirty="0">
                    <a:latin typeface="Times New Roman" pitchFamily="18" charset="0"/>
                    <a:cs typeface="Times New Roman" pitchFamily="18" charset="0"/>
                  </a:rPr>
                  <a:t>3. Relation between Electric and Magnetic System</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𝐸</m:t>
                          </m:r>
                        </m:e>
                        <m:sub>
                          <m:r>
                            <a:rPr lang="en-US" i="1">
                              <a:latin typeface="Cambria Math"/>
                            </a:rPr>
                            <m:t>𝐴</m:t>
                          </m:r>
                        </m:sub>
                      </m:sSub>
                      <m:r>
                        <a:rPr lang="en-US" i="1">
                          <a:latin typeface="Cambria Math"/>
                        </a:rPr>
                        <m:t>=</m:t>
                      </m:r>
                      <m:r>
                        <a:rPr lang="en-US" i="1">
                          <a:latin typeface="Cambria Math"/>
                        </a:rPr>
                        <m:t>𝑘</m:t>
                      </m:r>
                      <m:r>
                        <a:rPr lang="en-US" i="1">
                          <a:latin typeface="Cambria Math"/>
                        </a:rPr>
                        <m:t>𝜙</m:t>
                      </m:r>
                      <m:sSub>
                        <m:sSubPr>
                          <m:ctrlPr>
                            <a:rPr lang="en-US" i="1">
                              <a:latin typeface="Cambria Math" panose="02040503050406030204" pitchFamily="18" charset="0"/>
                            </a:rPr>
                          </m:ctrlPr>
                        </m:sSubPr>
                        <m:e>
                          <m:r>
                            <a:rPr lang="en-US" i="1">
                              <a:latin typeface="Cambria Math"/>
                            </a:rPr>
                            <m:t>𝜔</m:t>
                          </m:r>
                        </m:e>
                        <m:sub>
                          <m:r>
                            <a:rPr lang="en-US" i="1">
                              <a:latin typeface="Cambria Math"/>
                            </a:rPr>
                            <m:t>𝑚</m:t>
                          </m:r>
                        </m:sub>
                      </m:sSub>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5043" y="1842448"/>
                <a:ext cx="3348091" cy="3980192"/>
              </a:xfrm>
              <a:prstGeom prst="rect">
                <a:avLst/>
              </a:prstGeom>
              <a:blipFill rotWithShape="1">
                <a:blip r:embed="rId3"/>
                <a:stretch>
                  <a:fillRect l="-1455" t="-766"/>
                </a:stretch>
              </a:blipFill>
            </p:spPr>
            <p:txBody>
              <a:bodyPr/>
              <a:lstStyle/>
              <a:p>
                <a:r>
                  <a:rPr lang="en-US">
                    <a:noFill/>
                  </a:rPr>
                  <a:t> </a:t>
                </a:r>
              </a:p>
            </p:txBody>
          </p:sp>
        </mc:Fallback>
      </mc:AlternateContent>
    </p:spTree>
    <p:extLst>
      <p:ext uri="{BB962C8B-B14F-4D97-AF65-F5344CB8AC3E}">
        <p14:creationId xmlns:p14="http://schemas.microsoft.com/office/powerpoint/2010/main" val="225651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538" t="17899" r="1842" b="11271"/>
          <a:stretch/>
        </p:blipFill>
        <p:spPr bwMode="auto">
          <a:xfrm>
            <a:off x="2664024" y="1798330"/>
            <a:ext cx="9293251" cy="4351338"/>
          </a:xfrm>
          <a:prstGeom prst="rect">
            <a:avLst/>
          </a:prstGeom>
          <a:ln>
            <a:solidFill>
              <a:schemeClr val="tx1"/>
            </a:solidFill>
          </a:ln>
          <a:extLst>
            <a:ext uri="{53640926-AAD7-44D8-BBD7-CCE9431645EC}">
              <a14:shadowObscured xmlns:a14="http://schemas.microsoft.com/office/drawing/2010/main"/>
            </a:ext>
          </a:extLst>
        </p:spPr>
      </p:pic>
      <p:sp>
        <p:nvSpPr>
          <p:cNvPr id="7" name="TextBox 6"/>
          <p:cNvSpPr txBox="1"/>
          <p:nvPr/>
        </p:nvSpPr>
        <p:spPr>
          <a:xfrm>
            <a:off x="0" y="1896507"/>
            <a:ext cx="2620370" cy="4154984"/>
          </a:xfrm>
          <a:prstGeom prst="rect">
            <a:avLst/>
          </a:prstGeom>
          <a:noFill/>
        </p:spPr>
        <p:txBody>
          <a:bodyPr wrap="square" rtlCol="0">
            <a:spAutoFit/>
          </a:bodyPr>
          <a:lstStyle/>
          <a:p>
            <a:r>
              <a:rPr lang="en-US" sz="2400" dirty="0">
                <a:latin typeface="Times New Roman" pitchFamily="18" charset="0"/>
                <a:cs typeface="Times New Roman" pitchFamily="18" charset="0"/>
              </a:rPr>
              <a:t>Parameters: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A</a:t>
            </a:r>
            <a:r>
              <a:rPr lang="en-US" sz="2400" dirty="0">
                <a:latin typeface="Times New Roman" pitchFamily="18" charset="0"/>
                <a:cs typeface="Times New Roman" pitchFamily="18" charset="0"/>
              </a:rPr>
              <a:t>=0.19 Ω</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=0.02 Ω </a:t>
            </a:r>
          </a:p>
          <a:p>
            <a:pPr marL="457200" indent="-457200">
              <a:buFont typeface="+mj-lt"/>
              <a:buAutoNum type="arabicPeriod"/>
            </a:pPr>
            <a:r>
              <a:rPr lang="en-US" sz="2400" dirty="0">
                <a:latin typeface="Times New Roman" pitchFamily="18" charset="0"/>
                <a:cs typeface="Times New Roman" pitchFamily="18" charset="0"/>
              </a:rPr>
              <a:t>R</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=20-50Ω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F</a:t>
            </a:r>
            <a:r>
              <a:rPr lang="en-US" sz="2400" dirty="0">
                <a:latin typeface="Times New Roman" pitchFamily="18" charset="0"/>
                <a:cs typeface="Times New Roman" pitchFamily="18" charset="0"/>
              </a:rPr>
              <a:t>=1000 turns </a:t>
            </a:r>
          </a:p>
          <a:p>
            <a:pPr marL="457200" indent="-457200">
              <a:buFont typeface="+mj-lt"/>
              <a:buAutoNum type="arabicPeriod"/>
            </a:pPr>
            <a:r>
              <a:rPr lang="en-US" sz="2400" dirty="0">
                <a:latin typeface="Times New Roman" pitchFamily="18" charset="0"/>
                <a:cs typeface="Times New Roman" pitchFamily="18" charset="0"/>
              </a:rPr>
              <a:t>N</a:t>
            </a:r>
            <a:r>
              <a:rPr lang="en-US" sz="2400" baseline="-25000" dirty="0">
                <a:latin typeface="Times New Roman" pitchFamily="18" charset="0"/>
                <a:cs typeface="Times New Roman" pitchFamily="18" charset="0"/>
              </a:rPr>
              <a:t>S</a:t>
            </a:r>
            <a:r>
              <a:rPr lang="en-US" sz="2400" dirty="0">
                <a:latin typeface="Times New Roman" pitchFamily="18" charset="0"/>
                <a:cs typeface="Times New Roman" pitchFamily="18" charset="0"/>
              </a:rPr>
              <a:t>=2000 turns  </a:t>
            </a:r>
          </a:p>
          <a:p>
            <a:pPr marL="457200" indent="-457200">
              <a:buFont typeface="+mj-lt"/>
              <a:buAutoNum type="arabicPeriod"/>
            </a:pPr>
            <a:r>
              <a:rPr lang="en-US" sz="2400" dirty="0">
                <a:latin typeface="Times New Roman" pitchFamily="18" charset="0"/>
                <a:cs typeface="Times New Roman" pitchFamily="18" charset="0"/>
              </a:rPr>
              <a:t>Rated speed=1800 rpm.</a:t>
            </a:r>
          </a:p>
          <a:p>
            <a:pPr marL="457200" indent="-457200">
              <a:buFont typeface="+mj-lt"/>
              <a:buAutoNum type="arabicPeriod"/>
            </a:pPr>
            <a:r>
              <a:rPr lang="en-US" sz="2400" dirty="0">
                <a:latin typeface="Times New Roman" pitchFamily="18" charset="0"/>
                <a:cs typeface="Times New Roman" pitchFamily="18" charset="0"/>
              </a:rPr>
              <a:t>Rated </a:t>
            </a:r>
            <a:r>
              <a:rPr lang="en-US" sz="2400" dirty="0" smtClean="0">
                <a:latin typeface="Times New Roman" pitchFamily="18" charset="0"/>
                <a:cs typeface="Times New Roman" pitchFamily="18" charset="0"/>
              </a:rPr>
              <a:t>Voltage=40 </a:t>
            </a:r>
            <a:r>
              <a:rPr lang="en-US" sz="2400" dirty="0">
                <a:latin typeface="Times New Roman" pitchFamily="18" charset="0"/>
                <a:cs typeface="Times New Roman" pitchFamily="18" charset="0"/>
              </a:rPr>
              <a:t>V.</a:t>
            </a:r>
          </a:p>
        </p:txBody>
      </p:sp>
    </p:spTree>
    <p:extLst>
      <p:ext uri="{BB962C8B-B14F-4D97-AF65-F5344CB8AC3E}">
        <p14:creationId xmlns:p14="http://schemas.microsoft.com/office/powerpoint/2010/main" val="312728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20374" t="16183" r="5600" b="2882"/>
          <a:stretch/>
        </p:blipFill>
        <p:spPr bwMode="auto">
          <a:xfrm>
            <a:off x="4575828" y="1716443"/>
            <a:ext cx="7376561" cy="4351338"/>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TextBox 6"/>
              <p:cNvSpPr txBox="1"/>
              <p:nvPr/>
            </p:nvSpPr>
            <p:spPr>
              <a:xfrm>
                <a:off x="641446" y="1828800"/>
                <a:ext cx="3934382" cy="3431517"/>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Reluctance is a function of Magnetic Voltage.</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Magnetic Flux is given by</a:t>
                </a:r>
              </a:p>
              <a:p>
                <a:pPr marL="457200" indent="-457200">
                  <a:buFont typeface="+mj-lt"/>
                  <a:buAutoNum type="arabicPeriod"/>
                </a:pPr>
                <a:endParaRPr lang="en-US" sz="24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𝟇</m:t>
                          </m:r>
                        </m:e>
                        <m:sub>
                          <m:r>
                            <a:rPr lang="en-US" sz="2400" i="1">
                              <a:latin typeface="Cambria Math" panose="02040503050406030204" pitchFamily="18" charset="0"/>
                              <a:ea typeface="Cambria Math" panose="02040503050406030204" pitchFamily="18" charset="0"/>
                            </a:rPr>
                            <m:t>𝑚</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panose="02040503050406030204" pitchFamily="18" charset="0"/>
                                </a:rPr>
                                <m:t>𝓕</m:t>
                              </m:r>
                            </m:e>
                            <m:sub>
                              <m:r>
                                <a:rPr lang="en-US" sz="2400" i="1">
                                  <a:latin typeface="Cambria Math" panose="02040503050406030204" pitchFamily="18" charset="0"/>
                                  <a:ea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𝓡</m:t>
                              </m:r>
                            </m:e>
                            <m:sub>
                              <m:r>
                                <a:rPr lang="en-US" sz="2400" i="1">
                                  <a:latin typeface="Cambria Math" panose="02040503050406030204" pitchFamily="18" charset="0"/>
                                  <a:ea typeface="Cambria Math" panose="02040503050406030204" pitchFamily="18" charset="0"/>
                                </a:rPr>
                                <m:t>𝑚</m:t>
                              </m:r>
                            </m:sub>
                          </m:sSub>
                        </m:den>
                      </m:f>
                    </m:oMath>
                  </m:oMathPara>
                </a14:m>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457200" indent="-457200">
                  <a:buFont typeface="+mj-lt"/>
                  <a:buAutoNum type="arabicPeriod"/>
                </a:pPr>
                <a:endParaRPr lang="en-US" sz="2400" dirty="0">
                  <a:latin typeface="Times New Roman" pitchFamily="18" charset="0"/>
                  <a:cs typeface="Times New Roman"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1446" y="1828800"/>
                <a:ext cx="3934382" cy="3431517"/>
              </a:xfrm>
              <a:prstGeom prst="rect">
                <a:avLst/>
              </a:prstGeom>
              <a:blipFill rotWithShape="1">
                <a:blip r:embed="rId3"/>
                <a:stretch>
                  <a:fillRect l="-2012" t="-1421" r="-3560"/>
                </a:stretch>
              </a:blipFill>
            </p:spPr>
            <p:txBody>
              <a:bodyPr/>
              <a:lstStyle/>
              <a:p>
                <a:r>
                  <a:rPr lang="en-US">
                    <a:noFill/>
                  </a:rPr>
                  <a:t> </a:t>
                </a:r>
              </a:p>
            </p:txBody>
          </p:sp>
        </mc:Fallback>
      </mc:AlternateContent>
    </p:spTree>
    <p:extLst>
      <p:ext uri="{BB962C8B-B14F-4D97-AF65-F5344CB8AC3E}">
        <p14:creationId xmlns:p14="http://schemas.microsoft.com/office/powerpoint/2010/main" val="291441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Non-Linear Reluctance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23</a:t>
            </a:fld>
            <a:endParaRPr lang="en-US"/>
          </a:p>
        </p:txBody>
      </p:sp>
      <p:pic>
        <p:nvPicPr>
          <p:cNvPr id="6" name="Picture 5"/>
          <p:cNvPicPr>
            <a:picLocks noChangeAspect="1"/>
          </p:cNvPicPr>
          <p:nvPr/>
        </p:nvPicPr>
        <p:blipFill>
          <a:blip r:embed="rId2"/>
          <a:stretch>
            <a:fillRect/>
          </a:stretch>
        </p:blipFill>
        <p:spPr>
          <a:xfrm>
            <a:off x="104502" y="1766638"/>
            <a:ext cx="5773783" cy="43336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048104" y="1759785"/>
            <a:ext cx="5782914" cy="4340483"/>
          </a:xfrm>
          <a:prstGeom prst="rect">
            <a:avLst/>
          </a:prstGeom>
          <a:ln>
            <a:solidFill>
              <a:schemeClr val="tx1"/>
            </a:solidFill>
          </a:ln>
        </p:spPr>
      </p:pic>
    </p:spTree>
    <p:extLst>
      <p:ext uri="{BB962C8B-B14F-4D97-AF65-F5344CB8AC3E}">
        <p14:creationId xmlns:p14="http://schemas.microsoft.com/office/powerpoint/2010/main" val="167706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2.1. Simulation of Reluctance model for a Compounded DC Generator </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24</a:t>
            </a:fld>
            <a:endParaRPr lang="en-US"/>
          </a:p>
        </p:txBody>
      </p:sp>
      <p:sp>
        <p:nvSpPr>
          <p:cNvPr id="7" name="TextBox 6"/>
          <p:cNvSpPr txBox="1"/>
          <p:nvPr/>
        </p:nvSpPr>
        <p:spPr>
          <a:xfrm>
            <a:off x="941695" y="1773283"/>
            <a:ext cx="3760934" cy="4154984"/>
          </a:xfrm>
          <a:prstGeom prst="rect">
            <a:avLst/>
          </a:prstGeom>
          <a:noFill/>
        </p:spPr>
        <p:txBody>
          <a:bodyPr wrap="square" rtlCol="0">
            <a:spAutoFit/>
          </a:bodyPr>
          <a:lstStyle/>
          <a:p>
            <a:pPr marL="342900" indent="-342900">
              <a:buFont typeface="+mj-lt"/>
              <a:buAutoNum type="arabicPeriod"/>
            </a:pPr>
            <a:r>
              <a:rPr lang="en-US" sz="2400" dirty="0">
                <a:latin typeface="Times New Roman" pitchFamily="18" charset="0"/>
                <a:cs typeface="Times New Roman" pitchFamily="18" charset="0"/>
              </a:rPr>
              <a:t>The rotor mechanical speed was increased from 1000 to 2500 rpm in steps of 250rpm.</a:t>
            </a:r>
          </a:p>
          <a:p>
            <a:pPr marL="342900" indent="-342900">
              <a:buFont typeface="+mj-lt"/>
              <a:buAutoNum type="arabicPeriod"/>
            </a:pPr>
            <a:r>
              <a:rPr lang="en-US" sz="2400" dirty="0">
                <a:latin typeface="Times New Roman" pitchFamily="18" charset="0"/>
                <a:cs typeface="Times New Roman" pitchFamily="18" charset="0"/>
              </a:rPr>
              <a:t>Reluctance model is only suitable for steady state simulations of machines if the reluctance profile of the magnetic core and the voltage/ flux relation is known.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0" y="1927767"/>
            <a:ext cx="5334000" cy="4000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522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2.2. Permeance-Capacitance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5303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Gyrator theory</a:t>
            </a:r>
          </a:p>
        </p:txBody>
      </p:sp>
      <p:sp>
        <p:nvSpPr>
          <p:cNvPr id="3" name="TextBox 2"/>
          <p:cNvSpPr txBox="1"/>
          <p:nvPr/>
        </p:nvSpPr>
        <p:spPr>
          <a:xfrm>
            <a:off x="838199" y="1690688"/>
            <a:ext cx="10873191" cy="1200329"/>
          </a:xfrm>
          <a:prstGeom prst="rect">
            <a:avLst/>
          </a:prstGeom>
          <a:noFill/>
        </p:spPr>
        <p:txBody>
          <a:bodyPr wrap="square" rtlCol="0">
            <a:spAutoFit/>
          </a:bodyPr>
          <a:lstStyle/>
          <a:p>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Tellegen’s</a:t>
            </a:r>
            <a:r>
              <a:rPr lang="en-US" sz="2400" dirty="0">
                <a:latin typeface="Times New Roman" pitchFamily="18" charset="0"/>
                <a:cs typeface="Times New Roman" pitchFamily="18" charset="0"/>
              </a:rPr>
              <a:t> Gyrator theory (1948) can describe power invariant transformation of magnetic and electric quantities. The dual effort and flow quantities are related by the gyration constant N.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26</a:t>
            </a:fld>
            <a:endParaRPr lang="en-US">
              <a:latin typeface="Times New Roman" pitchFamily="18" charset="0"/>
              <a:cs typeface="Times New Roman" pitchFamily="18" charset="0"/>
            </a:endParaRPr>
          </a:p>
        </p:txBody>
      </p:sp>
      <p:pic>
        <p:nvPicPr>
          <p:cNvPr id="8" name="Picture 7"/>
          <p:cNvPicPr/>
          <p:nvPr/>
        </p:nvPicPr>
        <p:blipFill rotWithShape="1">
          <a:blip r:embed="rId2"/>
          <a:srcRect t="5813" b="9912"/>
          <a:stretch/>
        </p:blipFill>
        <p:spPr bwMode="auto">
          <a:xfrm>
            <a:off x="3011299" y="305479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79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err="1">
                <a:latin typeface="Times New Roman" pitchFamily="18" charset="0"/>
                <a:cs typeface="Times New Roman" pitchFamily="18" charset="0"/>
              </a:rPr>
              <a:t>Tellegen’s</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Gyrator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62550" cy="4351338"/>
              </a:xfrm>
            </p:spPr>
            <p:txBody>
              <a:bodyPr/>
              <a:lstStyle/>
              <a:p>
                <a:r>
                  <a:rPr lang="en-US" dirty="0" smtClean="0">
                    <a:latin typeface="Times New Roman" panose="02020603050405020304" pitchFamily="18" charset="0"/>
                    <a:cs typeface="Times New Roman" panose="02020603050405020304" pitchFamily="18" charset="0"/>
                  </a:rPr>
                  <a:t>The gyrator transforms magnetic displacement current (rate of change of magnetic flux) into induced electric voltage.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i="1">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gyrator transforms electric </a:t>
                </a:r>
                <a:r>
                  <a:rPr lang="en-US" dirty="0" smtClean="0">
                    <a:latin typeface="Times New Roman" panose="02020603050405020304" pitchFamily="18" charset="0"/>
                    <a:cs typeface="Times New Roman" panose="02020603050405020304" pitchFamily="18" charset="0"/>
                  </a:rPr>
                  <a:t>conduction current </a:t>
                </a:r>
                <a:r>
                  <a:rPr lang="en-US" dirty="0">
                    <a:latin typeface="Times New Roman" panose="02020603050405020304" pitchFamily="18" charset="0"/>
                    <a:cs typeface="Times New Roman" panose="02020603050405020304" pitchFamily="18" charset="0"/>
                  </a:rPr>
                  <a:t>into </a:t>
                </a:r>
                <a:r>
                  <a:rPr lang="en-US" dirty="0" smtClean="0">
                    <a:latin typeface="Times New Roman" panose="02020603050405020304" pitchFamily="18" charset="0"/>
                    <a:cs typeface="Times New Roman" panose="02020603050405020304" pitchFamily="18" charset="0"/>
                  </a:rPr>
                  <a:t>generated Magnetomotive force.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ℱ</m:t>
                          </m:r>
                        </m:e>
                        <m:sub>
                          <m:r>
                            <a:rPr lang="en-US" i="1">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62550" cy="4351338"/>
              </a:xfrm>
              <a:blipFill>
                <a:blip r:embed="rId2"/>
                <a:stretch>
                  <a:fillRect l="-2128" t="-2381" r="-2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27</a:t>
            </a:fld>
            <a:endParaRPr lang="en-US"/>
          </a:p>
        </p:txBody>
      </p:sp>
      <p:pic>
        <p:nvPicPr>
          <p:cNvPr id="7" name="Picture 6"/>
          <p:cNvPicPr/>
          <p:nvPr/>
        </p:nvPicPr>
        <p:blipFill rotWithShape="1">
          <a:blip r:embed="rId2"/>
          <a:srcRect t="5813" b="9912"/>
          <a:stretch/>
        </p:blipFill>
        <p:spPr bwMode="auto">
          <a:xfrm>
            <a:off x="6421249" y="2310701"/>
            <a:ext cx="5353160" cy="338118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087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Validation of Gyrator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normAutofit fontScale="85000" lnSpcReduction="20000"/>
              </a:bodyPr>
              <a:lstStyle/>
              <a:p>
                <a:pPr marL="0" indent="0">
                  <a:buNone/>
                </a:pPr>
                <a:r>
                  <a:rPr lang="en-US" sz="3100" dirty="0" smtClean="0">
                    <a:latin typeface="Times New Roman" pitchFamily="18" charset="0"/>
                    <a:cs typeface="Times New Roman" pitchFamily="18" charset="0"/>
                  </a:rPr>
                  <a:t>M. Faraday’s Law (1831): The rate </a:t>
                </a:r>
                <a:r>
                  <a:rPr lang="en-US" sz="3100" dirty="0">
                    <a:latin typeface="Times New Roman" pitchFamily="18" charset="0"/>
                    <a:cs typeface="Times New Roman" pitchFamily="18" charset="0"/>
                  </a:rPr>
                  <a:t>of change of magnetic </a:t>
                </a:r>
                <a:r>
                  <a:rPr lang="en-US" sz="3100" dirty="0" smtClean="0">
                    <a:latin typeface="Times New Roman" pitchFamily="18" charset="0"/>
                    <a:cs typeface="Times New Roman" pitchFamily="18" charset="0"/>
                  </a:rPr>
                  <a:t>flux penetrating a closed loop is responsible for the induced electromotive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𝑁</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a:rPr>
                                <m:t>𝛷</m:t>
                              </m:r>
                            </m:e>
                            <m:sub>
                              <m:r>
                                <a:rPr lang="en-US" b="0" i="1" smtClean="0">
                                  <a:latin typeface="Cambria Math" panose="02040503050406030204" pitchFamily="18" charset="0"/>
                                </a:rPr>
                                <m:t>𝑚</m:t>
                              </m:r>
                            </m:sub>
                          </m:sSub>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smtClean="0">
                              <a:latin typeface="Cambria Math" panose="02040503050406030204" pitchFamily="18" charset="0"/>
                            </a:rPr>
                          </m:ctrlPr>
                        </m:naryPr>
                        <m:sub/>
                        <m:sup/>
                        <m:e>
                          <m:r>
                            <a:rPr lang="en-US" b="1" i="1" smtClean="0">
                              <a:latin typeface="Cambria Math" panose="02040503050406030204" pitchFamily="18" charset="0"/>
                            </a:rPr>
                            <m:t>𝑬</m:t>
                          </m:r>
                          <m:r>
                            <a:rPr lang="en-US" b="1" i="1">
                              <a:latin typeface="Cambria Math" panose="02040503050406030204" pitchFamily="18" charset="0"/>
                            </a:rPr>
                            <m:t>.</m:t>
                          </m:r>
                          <m:r>
                            <a:rPr lang="en-US" b="1" i="1">
                              <a:latin typeface="Cambria Math" panose="02040503050406030204" pitchFamily="18" charset="0"/>
                            </a:rPr>
                            <m:t>𝒅𝒍</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r>
                  <a:rPr lang="en-US" sz="3100" dirty="0">
                    <a:latin typeface="Times New Roman" pitchFamily="18" charset="0"/>
                    <a:cs typeface="Times New Roman" pitchFamily="18" charset="0"/>
                  </a:rPr>
                  <a:t>A. Ampere’s Law (1861): </a:t>
                </a:r>
                <a:r>
                  <a:rPr lang="en-US" sz="3100" dirty="0" smtClean="0">
                    <a:latin typeface="Times New Roman" pitchFamily="18" charset="0"/>
                    <a:cs typeface="Times New Roman" pitchFamily="18" charset="0"/>
                  </a:rPr>
                  <a:t>The Electric conduction current flowing through a closed loop is </a:t>
                </a:r>
                <a:r>
                  <a:rPr lang="en-US" sz="3100" dirty="0">
                    <a:latin typeface="Times New Roman" pitchFamily="18" charset="0"/>
                    <a:cs typeface="Times New Roman" pitchFamily="18" charset="0"/>
                  </a:rPr>
                  <a:t>responsible for </a:t>
                </a:r>
                <a:r>
                  <a:rPr lang="en-US" sz="3100" dirty="0" smtClean="0">
                    <a:latin typeface="Times New Roman" pitchFamily="18" charset="0"/>
                    <a:cs typeface="Times New Roman" pitchFamily="18" charset="0"/>
                  </a:rPr>
                  <a:t>generating Magnetomotive force in the loop.</a:t>
                </a:r>
                <a:endParaRPr lang="en-US" sz="3100" dirty="0">
                  <a:latin typeface="Times New Roman" pitchFamily="18" charset="0"/>
                  <a:cs typeface="Times New Roman" pitchFamily="18" charset="0"/>
                </a:endParaRPr>
              </a:p>
              <a:p>
                <a:endParaRPr lang="en-US" sz="31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ℱ</m:t>
                          </m:r>
                        </m:e>
                        <m:sub>
                          <m:r>
                            <a:rPr lang="en-US" b="0" i="1" smtClean="0">
                              <a:latin typeface="Cambria Math" panose="02040503050406030204" pitchFamily="18" charset="0"/>
                            </a:rPr>
                            <m:t>𝑚</m:t>
                          </m:r>
                        </m:sub>
                      </m:sSub>
                      <m:r>
                        <a:rPr lang="en-US" b="1"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i="1">
                              <a:latin typeface="Cambria Math" panose="02040503050406030204" pitchFamily="18" charset="0"/>
                            </a:rPr>
                          </m:ctrlPr>
                        </m:naryPr>
                        <m:sub/>
                        <m:sup/>
                        <m:e>
                          <m:r>
                            <a:rPr lang="en-US" b="1" i="1" smtClean="0">
                              <a:latin typeface="Cambria Math" panose="02040503050406030204" pitchFamily="18" charset="0"/>
                            </a:rPr>
                            <m:t>𝑯</m:t>
                          </m:r>
                          <m:r>
                            <a:rPr lang="en-US" b="1" i="1">
                              <a:latin typeface="Cambria Math" panose="02040503050406030204" pitchFamily="18" charset="0"/>
                            </a:rPr>
                            <m:t>.</m:t>
                          </m:r>
                          <m:r>
                            <a:rPr lang="en-US" b="1" i="1">
                              <a:latin typeface="Cambria Math" panose="02040503050406030204" pitchFamily="18" charset="0"/>
                            </a:rPr>
                            <m:t>𝒅𝒍</m:t>
                          </m:r>
                        </m:e>
                      </m:nary>
                      <m:r>
                        <a:rPr lang="en-US" i="1">
                          <a:latin typeface="Cambria Math" panose="02040503050406030204" pitchFamily="18" charset="0"/>
                        </a:rPr>
                        <m:t>=</m:t>
                      </m:r>
                      <m:nary>
                        <m:naryPr>
                          <m:chr m:val="∬"/>
                          <m:limLoc m:val="undOvr"/>
                          <m:subHide m:val="on"/>
                          <m:supHide m:val="on"/>
                          <m:ctrlPr>
                            <a:rPr lang="en-US" i="1">
                              <a:latin typeface="Cambria Math" panose="02040503050406030204" pitchFamily="18" charset="0"/>
                            </a:rPr>
                          </m:ctrlPr>
                        </m:naryPr>
                        <m:sub/>
                        <m:sup/>
                        <m:e>
                          <m:sSub>
                            <m:sSubPr>
                              <m:ctrlPr>
                                <a:rPr lang="en-US" b="1" i="1">
                                  <a:latin typeface="Cambria Math" panose="02040503050406030204" pitchFamily="18" charset="0"/>
                                </a:rPr>
                              </m:ctrlPr>
                            </m:sSubPr>
                            <m:e>
                              <m:r>
                                <a:rPr lang="en-US" b="1" i="1" smtClean="0">
                                  <a:latin typeface="Cambria Math" panose="02040503050406030204" pitchFamily="18" charset="0"/>
                                </a:rPr>
                                <m:t>𝑱</m:t>
                              </m:r>
                            </m:e>
                            <m:sub>
                              <m:r>
                                <a:rPr lang="en-US" b="1" i="1" smtClean="0">
                                  <a:latin typeface="Cambria Math" panose="02040503050406030204" pitchFamily="18" charset="0"/>
                                </a:rPr>
                                <m:t>𝒄</m:t>
                              </m:r>
                            </m:sub>
                          </m:sSub>
                          <m:r>
                            <a:rPr lang="en-US" b="1" i="1">
                              <a:latin typeface="Cambria Math" panose="02040503050406030204" pitchFamily="18" charset="0"/>
                            </a:rPr>
                            <m:t>.</m:t>
                          </m:r>
                          <m:r>
                            <a:rPr lang="en-US" b="1" i="1">
                              <a:latin typeface="Cambria Math" panose="02040503050406030204" pitchFamily="18" charset="0"/>
                            </a:rPr>
                            <m:t>𝒅𝑺</m:t>
                          </m:r>
                        </m:e>
                      </m:nary>
                    </m:oMath>
                  </m:oMathPara>
                </a14:m>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43" t="-326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084062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61073" cy="1325563"/>
          </a:xfrm>
        </p:spPr>
        <p:txBody>
          <a:bodyPr/>
          <a:lstStyle/>
          <a:p>
            <a:r>
              <a:rPr lang="en-US" dirty="0">
                <a:latin typeface="Times New Roman" pitchFamily="18" charset="0"/>
                <a:cs typeface="Times New Roman" pitchFamily="18" charset="0"/>
              </a:rPr>
              <a:t>2.2. Power Invariant Permeance-Capacitance Model (1969)</a:t>
            </a:r>
          </a:p>
        </p:txBody>
      </p:sp>
      <p:sp>
        <p:nvSpPr>
          <p:cNvPr id="3" name="Content Placeholder 2"/>
          <p:cNvSpPr>
            <a:spLocks noGrp="1"/>
          </p:cNvSpPr>
          <p:nvPr>
            <p:ph idx="1"/>
          </p:nvPr>
        </p:nvSpPr>
        <p:spPr>
          <a:xfrm>
            <a:off x="838199" y="1690688"/>
            <a:ext cx="11101251" cy="5014913"/>
          </a:xfrm>
        </p:spPr>
        <p:txBody>
          <a:bodyPr>
            <a:normAutofit/>
          </a:bodyPr>
          <a:lstStyle/>
          <a:p>
            <a:r>
              <a:rPr lang="en-US" sz="2400" dirty="0">
                <a:latin typeface="Times New Roman" pitchFamily="18" charset="0"/>
                <a:cs typeface="Times New Roman" pitchFamily="18" charset="0"/>
              </a:rPr>
              <a:t>R. W. </a:t>
            </a:r>
            <a:r>
              <a:rPr lang="en-US" sz="2400" dirty="0" err="1">
                <a:latin typeface="Times New Roman" pitchFamily="18" charset="0"/>
                <a:cs typeface="Times New Roman" pitchFamily="18" charset="0"/>
              </a:rPr>
              <a:t>Buntenbach</a:t>
            </a:r>
            <a:r>
              <a:rPr lang="en-US" sz="2400" dirty="0">
                <a:latin typeface="Times New Roman" pitchFamily="18" charset="0"/>
                <a:cs typeface="Times New Roman" pitchFamily="18" charset="0"/>
              </a:rPr>
              <a:t> proposed Power Invariant Permeance-Capacitance Model (1969) to replace Reluctance Model.</a:t>
            </a:r>
          </a:p>
          <a:p>
            <a:r>
              <a:rPr lang="en-US" sz="2400" dirty="0">
                <a:latin typeface="Times New Roman" pitchFamily="18" charset="0"/>
                <a:cs typeface="Times New Roman" pitchFamily="18" charset="0"/>
              </a:rPr>
              <a:t>Magnetic Displacement Current is the rate of change of Magnetic Flux which results from the polarization of Magnetic Dipoles. </a:t>
            </a: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29</a:t>
            </a:fld>
            <a:endParaRPr lang="en-US">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2046025" y="3392509"/>
            <a:ext cx="7848601" cy="2748983"/>
          </a:xfrm>
          <a:prstGeom prst="rect">
            <a:avLst/>
          </a:prstGeom>
          <a:ln>
            <a:solidFill>
              <a:schemeClr val="tx1"/>
            </a:solidFill>
          </a:ln>
        </p:spPr>
      </p:pic>
    </p:spTree>
    <p:extLst>
      <p:ext uri="{BB962C8B-B14F-4D97-AF65-F5344CB8AC3E}">
        <p14:creationId xmlns:p14="http://schemas.microsoft.com/office/powerpoint/2010/main" val="1627517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1. Introduction to Magnetic Transmission</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5952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a:t>
            </a:r>
            <a:r>
              <a:rPr lang="en-US" dirty="0" smtClean="0">
                <a:latin typeface="Times New Roman" pitchFamily="18" charset="0"/>
                <a:cs typeface="Times New Roman" pitchFamily="18" charset="0"/>
              </a:rPr>
              <a:t>Magnetic </a:t>
            </a:r>
            <a:r>
              <a:rPr lang="en-US" dirty="0">
                <a:latin typeface="Times New Roman" pitchFamily="18" charset="0"/>
                <a:cs typeface="Times New Roman" pitchFamily="18" charset="0"/>
              </a:rPr>
              <a:t>Permeance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Magnetic Permeance is defined </a:t>
                </a:r>
                <a:r>
                  <a:rPr lang="en-US" dirty="0" smtClean="0">
                    <a:latin typeface="Times New Roman" pitchFamily="18" charset="0"/>
                    <a:cs typeface="Times New Roman" pitchFamily="18" charset="0"/>
                  </a:rPr>
                  <a:t>as the inverse of the Magnetic reluctance.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dirty="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𝛷</m:t>
                              </m:r>
                            </m:e>
                            <m:sub>
                              <m:r>
                                <a:rPr lang="en-US" b="0" i="1" smtClean="0">
                                  <a:latin typeface="Cambria Math"/>
                                  <a:ea typeface="Cambria Math" panose="02040503050406030204" pitchFamily="18" charset="0"/>
                                </a:rPr>
                                <m:t>𝑃</m:t>
                              </m:r>
                              <m:r>
                                <a:rPr lang="en-US" b="0" i="1">
                                  <a:latin typeface="Cambria Math" panose="02040503050406030204" pitchFamily="18" charset="0"/>
                                </a:rPr>
                                <m:t>𝑚</m:t>
                              </m:r>
                            </m:sub>
                          </m:sSub>
                        </m:num>
                        <m:den>
                          <m:sSub>
                            <m:sSubPr>
                              <m:ctrlPr>
                                <a:rPr lang="en-US" i="1">
                                  <a:latin typeface="Cambria Math" panose="02040503050406030204" pitchFamily="18" charset="0"/>
                                </a:rPr>
                              </m:ctrlPr>
                            </m:sSubPr>
                            <m:e>
                              <m:r>
                                <a:rPr lang="en-US" b="0" i="1" smtClean="0">
                                  <a:latin typeface="Cambria Math"/>
                                </a:rPr>
                                <m:t>𝑉</m:t>
                              </m:r>
                            </m:e>
                            <m:sub>
                              <m:r>
                                <a:rPr lang="en-US" b="0" i="1" smtClean="0">
                                  <a:latin typeface="Cambria Math"/>
                                </a:rPr>
                                <m:t>𝑃</m:t>
                              </m:r>
                              <m:r>
                                <a:rPr lang="en-US" b="0" i="1">
                                  <a:latin typeface="Cambria Math" panose="02040503050406030204" pitchFamily="18" charset="0"/>
                                </a:rPr>
                                <m:t>𝑚</m:t>
                              </m:r>
                            </m:sub>
                          </m:sSub>
                        </m:den>
                      </m:f>
                      <m:r>
                        <a:rPr lang="en-US" b="0">
                          <a:latin typeface="Cambria Math" panose="02040503050406030204" pitchFamily="18" charset="0"/>
                        </a:rPr>
                        <m:t>=</m:t>
                      </m:r>
                      <m:f>
                        <m:fPr>
                          <m:ctrlPr>
                            <a:rPr lang="en-US" i="1">
                              <a:latin typeface="Cambria Math" panose="02040503050406030204" pitchFamily="18" charset="0"/>
                            </a:rPr>
                          </m:ctrlPr>
                        </m:fPr>
                        <m:num>
                          <m:r>
                            <a:rPr lang="en-US" b="0" i="0">
                              <a:latin typeface="Cambria Math" panose="02040503050406030204" pitchFamily="18" charset="0"/>
                            </a:rPr>
                            <m:t>1</m:t>
                          </m:r>
                        </m:num>
                        <m:den>
                          <m:sSub>
                            <m:sSubPr>
                              <m:ctrlPr>
                                <a:rPr lang="en-US" i="1">
                                  <a:latin typeface="Cambria Math" panose="02040503050406030204" pitchFamily="18" charset="0"/>
                                </a:rPr>
                              </m:ctrlPr>
                            </m:sSubPr>
                            <m:e>
                              <m:r>
                                <a:rPr lang="en-US" b="0" i="0">
                                  <a:latin typeface="Cambria Math" panose="02040503050406030204" pitchFamily="18" charset="0"/>
                                </a:rPr>
                                <m:t>ℛ</m:t>
                              </m:r>
                            </m:e>
                            <m:sub>
                              <m:r>
                                <m:rPr>
                                  <m:sty m:val="p"/>
                                </m:rPr>
                                <a:rPr lang="en-US" b="0" i="0">
                                  <a:latin typeface="Cambria Math" panose="02040503050406030204" pitchFamily="18" charset="0"/>
                                </a:rPr>
                                <m:t>m</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rPr>
                          </m:ctrlPr>
                        </m:fPr>
                        <m:num>
                          <m:r>
                            <a:rPr lang="en-US" i="1">
                              <a:latin typeface="Cambria Math" panose="02040503050406030204" pitchFamily="18" charset="0"/>
                            </a:rPr>
                            <m:t>𝐴</m:t>
                          </m:r>
                        </m:num>
                        <m:den>
                          <m:r>
                            <a:rPr lang="en-US" i="1">
                              <a:latin typeface="Cambria Math" panose="02040503050406030204" pitchFamily="18" charset="0"/>
                            </a:rPr>
                            <m:t>𝑙</m:t>
                          </m:r>
                        </m:den>
                      </m:f>
                      <m:r>
                        <a:rPr lang="en-US" i="1">
                          <a:latin typeface="Cambria Math" panose="02040503050406030204" pitchFamily="18" charset="0"/>
                        </a:rPr>
                        <m:t> [</m:t>
                      </m:r>
                      <m:r>
                        <a:rPr lang="en-US" i="1">
                          <a:latin typeface="Cambria Math" panose="02040503050406030204" pitchFamily="18" charset="0"/>
                        </a:rPr>
                        <m:t>𝐻𝑒𝑛𝑟𝑦</m:t>
                      </m:r>
                      <m:r>
                        <a:rPr lang="en-US" i="1">
                          <a:latin typeface="Cambria Math" panose="02040503050406030204" pitchFamily="18" charset="0"/>
                        </a:rPr>
                        <m:t>]</m:t>
                      </m:r>
                    </m:oMath>
                  </m:oMathPara>
                </a14:m>
                <a:endParaRPr lang="en-US" b="1"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represents an equivalent magnetic capacitor which stores magnetic </a:t>
                </a:r>
                <a:r>
                  <a:rPr lang="en-US" dirty="0" smtClean="0">
                    <a:latin typeface="Times New Roman" pitchFamily="18" charset="0"/>
                    <a:cs typeface="Times New Roman" pitchFamily="18" charset="0"/>
                  </a:rPr>
                  <a:t>flux (measured in </a:t>
                </a:r>
                <a:r>
                  <a:rPr lang="en-US" dirty="0" err="1" smtClean="0">
                    <a:latin typeface="Times New Roman" pitchFamily="18" charset="0"/>
                    <a:cs typeface="Times New Roman" pitchFamily="18" charset="0"/>
                  </a:rPr>
                  <a:t>Volt.seconds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The Permeance Magnetic displacement current (measured in Volts) is proportional to the Permeance and the rate of change of Permeance Magnetic voltage (measured in Amperes).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𝑃𝑚𝑑𝑖𝑠𝑝</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𝑃𝑚</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rPr>
                        <m:t>𝑉𝑜𝑙𝑡</m:t>
                      </m:r>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7045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b="28338"/>
          <a:stretch/>
        </p:blipFill>
        <p:spPr bwMode="auto">
          <a:xfrm>
            <a:off x="1556432" y="2127481"/>
            <a:ext cx="8888065" cy="3119829"/>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323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switching table for the switches and diodes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0">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0&lt;</m:t>
                                </m:r>
                                <m:r>
                                  <a:rPr lang="en-US" sz="3200">
                                    <a:effectLst/>
                                    <a:latin typeface="Cambria Math" panose="02040503050406030204" pitchFamily="18" charset="0"/>
                                  </a:rPr>
                                  <m:t>𝑡</m:t>
                                </m:r>
                                <m:r>
                                  <a:rPr lang="en-US" sz="3200">
                                    <a:effectLst/>
                                    <a:latin typeface="Cambria Math" panose="02040503050406030204" pitchFamily="18" charset="0"/>
                                  </a:rPr>
                                  <m:t>≤</m:t>
                                </m:r>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𝐷</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07000"/>
                            </a:lnSpc>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(1+</m:t>
                                </m:r>
                                <m:r>
                                  <a:rPr lang="en-US" sz="3200">
                                    <a:effectLst/>
                                    <a:latin typeface="Cambria Math" panose="02040503050406030204" pitchFamily="18" charset="0"/>
                                  </a:rPr>
                                  <m:t>𝐷</m:t>
                                </m:r>
                                <m:r>
                                  <a:rPr lang="en-US" sz="3200">
                                    <a:effectLst/>
                                    <a:latin typeface="Cambria Math" panose="02040503050406030204" pitchFamily="18" charset="0"/>
                                  </a:rPr>
                                  <m:t>)</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r>
                                  <a:rPr lang="en-US" sz="3200">
                                    <a:effectLst/>
                                    <a:latin typeface="Cambria Math" panose="02040503050406030204" pitchFamily="18" charset="0"/>
                                  </a:rPr>
                                  <m:t>&lt;</m:t>
                                </m:r>
                                <m:r>
                                  <a:rPr lang="en-US" sz="3200">
                                    <a:effectLst/>
                                    <a:latin typeface="Cambria Math" panose="02040503050406030204" pitchFamily="18" charset="0"/>
                                  </a:rPr>
                                  <m:t>𝑡</m:t>
                                </m:r>
                                <m:r>
                                  <a:rPr lang="en-US" sz="3200">
                                    <a:effectLst/>
                                    <a:latin typeface="Cambria Math" panose="02040503050406030204" pitchFamily="18" charset="0"/>
                                  </a:rPr>
                                  <m:t>≤2</m:t>
                                </m:r>
                                <m:sSub>
                                  <m:sSubPr>
                                    <m:ctrlPr>
                                      <a:rPr lang="en-US" sz="3200" i="1">
                                        <a:effectLst/>
                                        <a:latin typeface="Cambria Math" panose="02040503050406030204" pitchFamily="18" charset="0"/>
                                      </a:rPr>
                                    </m:ctrlPr>
                                  </m:sSubPr>
                                  <m:e>
                                    <m:r>
                                      <a:rPr lang="en-US" sz="3200">
                                        <a:effectLst/>
                                        <a:latin typeface="Cambria Math" panose="02040503050406030204" pitchFamily="18" charset="0"/>
                                      </a:rPr>
                                      <m:t>𝑇</m:t>
                                    </m:r>
                                  </m:e>
                                  <m:sub>
                                    <m:r>
                                      <a:rPr lang="en-US" sz="3200">
                                        <a:effectLst/>
                                        <a:latin typeface="Cambria Math" panose="02040503050406030204" pitchFamily="18" charset="0"/>
                                      </a:rPr>
                                      <m:t>𝑠</m:t>
                                    </m:r>
                                  </m:sub>
                                </m:sSub>
                              </m:oMath>
                            </m:oMathPara>
                          </a14:m>
                          <a:endParaRPr lang="en-US" sz="2800" dirty="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203610023"/>
                  </p:ext>
                </p:extLst>
              </p:nvPr>
            </p:nvGraphicFramePr>
            <p:xfrm>
              <a:off x="838199" y="2516075"/>
              <a:ext cx="10317481" cy="3131058"/>
            </p:xfrm>
            <a:graphic>
              <a:graphicData uri="http://schemas.openxmlformats.org/drawingml/2006/table">
                <a:tbl>
                  <a:tblPr firstRow="1" firstCol="1" bandRow="1">
                    <a:tableStyleId>{5940675A-B579-460E-94D1-54222C63F5DA}</a:tableStyleId>
                  </a:tblPr>
                  <a:tblGrid>
                    <a:gridCol w="4138759">
                      <a:extLst>
                        <a:ext uri="{9D8B030D-6E8A-4147-A177-3AD203B41FA5}">
                          <a16:colId xmlns:a16="http://schemas.microsoft.com/office/drawing/2014/main" val="20000"/>
                        </a:ext>
                      </a:extLst>
                    </a:gridCol>
                    <a:gridCol w="1078824">
                      <a:extLst>
                        <a:ext uri="{9D8B030D-6E8A-4147-A177-3AD203B41FA5}">
                          <a16:colId xmlns:a16="http://schemas.microsoft.com/office/drawing/2014/main" val="20001"/>
                        </a:ext>
                      </a:extLst>
                    </a:gridCol>
                    <a:gridCol w="914276">
                      <a:extLst>
                        <a:ext uri="{9D8B030D-6E8A-4147-A177-3AD203B41FA5}">
                          <a16:colId xmlns:a16="http://schemas.microsoft.com/office/drawing/2014/main" val="20002"/>
                        </a:ext>
                      </a:extLst>
                    </a:gridCol>
                    <a:gridCol w="1047223">
                      <a:extLst>
                        <a:ext uri="{9D8B030D-6E8A-4147-A177-3AD203B41FA5}">
                          <a16:colId xmlns:a16="http://schemas.microsoft.com/office/drawing/2014/main" val="20003"/>
                        </a:ext>
                      </a:extLst>
                    </a:gridCol>
                    <a:gridCol w="980750">
                      <a:extLst>
                        <a:ext uri="{9D8B030D-6E8A-4147-A177-3AD203B41FA5}">
                          <a16:colId xmlns:a16="http://schemas.microsoft.com/office/drawing/2014/main" val="20004"/>
                        </a:ext>
                      </a:extLst>
                    </a:gridCol>
                    <a:gridCol w="980750">
                      <a:extLst>
                        <a:ext uri="{9D8B030D-6E8A-4147-A177-3AD203B41FA5}">
                          <a16:colId xmlns:a16="http://schemas.microsoft.com/office/drawing/2014/main" val="20005"/>
                        </a:ext>
                      </a:extLst>
                    </a:gridCol>
                    <a:gridCol w="1176899">
                      <a:extLst>
                        <a:ext uri="{9D8B030D-6E8A-4147-A177-3AD203B41FA5}">
                          <a16:colId xmlns:a16="http://schemas.microsoft.com/office/drawing/2014/main" val="20006"/>
                        </a:ext>
                      </a:extLst>
                    </a:gridCol>
                  </a:tblGrid>
                  <a:tr h="521843">
                    <a:tc>
                      <a:txBody>
                        <a:bodyPr/>
                        <a:lstStyle/>
                        <a:p>
                          <a:pPr algn="ctr">
                            <a:lnSpc>
                              <a:spcPct val="107000"/>
                            </a:lnSpc>
                            <a:spcAft>
                              <a:spcPts val="0"/>
                            </a:spcAft>
                          </a:pPr>
                          <a:r>
                            <a:rPr lang="en-US" sz="3200" dirty="0">
                              <a:effectLst/>
                              <a:latin typeface="Times New Roman" pitchFamily="18" charset="0"/>
                              <a:cs typeface="Times New Roman" pitchFamily="18" charset="0"/>
                            </a:rPr>
                            <a:t> </a:t>
                          </a:r>
                          <a:endParaRPr lang="en-US" sz="2800" dirty="0">
                            <a:effectLst/>
                            <a:latin typeface="Times New Roman" pitchFamily="18" charset="0"/>
                            <a:ea typeface="Calibri"/>
                            <a:cs typeface="Times New Roman" pitchFamily="18" charset="0"/>
                          </a:endParaRPr>
                        </a:p>
                      </a:txBody>
                      <a:tcPr marL="68580" marR="68580" marT="0" marB="0"/>
                    </a:tc>
                    <a:tc gridSpan="4">
                      <a:txBody>
                        <a:bodyPr/>
                        <a:lstStyle/>
                        <a:p>
                          <a:pPr algn="ctr">
                            <a:lnSpc>
                              <a:spcPct val="107000"/>
                            </a:lnSpc>
                            <a:spcAft>
                              <a:spcPts val="0"/>
                            </a:spcAft>
                          </a:pPr>
                          <a:r>
                            <a:rPr lang="en-US" sz="3200">
                              <a:effectLst/>
                              <a:latin typeface="Times New Roman" pitchFamily="18" charset="0"/>
                              <a:cs typeface="Times New Roman" pitchFamily="18" charset="0"/>
                            </a:rPr>
                            <a:t>Transistors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lnSpc>
                              <a:spcPct val="107000"/>
                            </a:lnSpc>
                            <a:spcAft>
                              <a:spcPts val="0"/>
                            </a:spcAft>
                          </a:pPr>
                          <a:r>
                            <a:rPr lang="en-US" sz="3200">
                              <a:effectLst/>
                              <a:latin typeface="Times New Roman" pitchFamily="18" charset="0"/>
                              <a:cs typeface="Times New Roman" pitchFamily="18" charset="0"/>
                            </a:rPr>
                            <a:t>Diodes</a:t>
                          </a:r>
                          <a:endParaRPr lang="en-US" sz="2800">
                            <a:effectLst/>
                            <a:latin typeface="Times New Roman" pitchFamily="18" charset="0"/>
                            <a:ea typeface="Calibri"/>
                            <a:cs typeface="Times New Roman"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521843">
                    <a:tc>
                      <a:txBody>
                        <a:bodyPr/>
                        <a:lstStyle/>
                        <a:p>
                          <a:pPr algn="ctr">
                            <a:lnSpc>
                              <a:spcPct val="107000"/>
                            </a:lnSpc>
                            <a:spcAft>
                              <a:spcPts val="0"/>
                            </a:spcAft>
                          </a:pPr>
                          <a:r>
                            <a:rPr lang="en-US" sz="3200">
                              <a:effectLst/>
                              <a:latin typeface="Times New Roman" pitchFamily="18" charset="0"/>
                              <a:cs typeface="Times New Roman" pitchFamily="18" charset="0"/>
                            </a:rPr>
                            <a:t>Time Interval</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T2</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T3</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T4</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D1</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D2</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521843">
                    <a:tc>
                      <a:txBody>
                        <a:bodyPr/>
                        <a:lstStyle/>
                        <a:p>
                          <a:endParaRPr lang="en-US"/>
                        </a:p>
                      </a:txBody>
                      <a:tcPr marL="68580" marR="68580" marT="0" marB="0">
                        <a:blipFill>
                          <a:blip r:embed="rId2"/>
                          <a:stretch>
                            <a:fillRect l="-147" t="-224419" r="-149779" b="-337209"/>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521843">
                    <a:tc>
                      <a:txBody>
                        <a:bodyPr/>
                        <a:lstStyle/>
                        <a:p>
                          <a:endParaRPr lang="en-US"/>
                        </a:p>
                      </a:txBody>
                      <a:tcPr marL="68580" marR="68580" marT="0" marB="0">
                        <a:blipFill>
                          <a:blip r:embed="rId2"/>
                          <a:stretch>
                            <a:fillRect l="-147" t="-328235" r="-149779" b="-241176"/>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521843">
                    <a:tc>
                      <a:txBody>
                        <a:bodyPr/>
                        <a:lstStyle/>
                        <a:p>
                          <a:endParaRPr lang="en-US"/>
                        </a:p>
                      </a:txBody>
                      <a:tcPr marL="68580" marR="68580" marT="0" marB="0">
                        <a:blipFill>
                          <a:blip r:embed="rId2"/>
                          <a:stretch>
                            <a:fillRect l="-147" t="-423256" r="-149779" b="-1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521843">
                    <a:tc>
                      <a:txBody>
                        <a:bodyPr/>
                        <a:lstStyle/>
                        <a:p>
                          <a:endParaRPr lang="en-US"/>
                        </a:p>
                      </a:txBody>
                      <a:tcPr marL="68580" marR="68580" marT="0" marB="0">
                        <a:blipFill>
                          <a:blip r:embed="rId2"/>
                          <a:stretch>
                            <a:fillRect l="-147" t="-523256" r="-149779" b="-38372"/>
                          </a:stretch>
                        </a:blipFill>
                      </a:tcPr>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OFF</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a:effectLst/>
                              <a:latin typeface="Times New Roman" pitchFamily="18" charset="0"/>
                              <a:cs typeface="Times New Roman" pitchFamily="18" charset="0"/>
                            </a:rPr>
                            <a:t>ON</a:t>
                          </a:r>
                          <a:endParaRPr lang="en-US" sz="2800">
                            <a:effectLst/>
                            <a:latin typeface="Times New Roman" pitchFamily="18" charset="0"/>
                            <a:ea typeface="Calibri"/>
                            <a:cs typeface="Times New Roman" pitchFamily="18" charset="0"/>
                          </a:endParaRPr>
                        </a:p>
                      </a:txBody>
                      <a:tcPr marL="68580" marR="68580" marT="0" marB="0"/>
                    </a:tc>
                    <a:tc>
                      <a:txBody>
                        <a:bodyPr/>
                        <a:lstStyle/>
                        <a:p>
                          <a:pPr>
                            <a:lnSpc>
                              <a:spcPct val="107000"/>
                            </a:lnSpc>
                            <a:spcAft>
                              <a:spcPts val="0"/>
                            </a:spcAft>
                          </a:pPr>
                          <a:r>
                            <a:rPr lang="en-US" sz="3200" dirty="0">
                              <a:effectLst/>
                              <a:latin typeface="Times New Roman" pitchFamily="18" charset="0"/>
                              <a:cs typeface="Times New Roman" pitchFamily="18" charset="0"/>
                            </a:rPr>
                            <a:t>ON</a:t>
                          </a:r>
                          <a:endParaRPr lang="en-US" sz="28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32</a:t>
            </a:fld>
            <a:endParaRPr lang="en-US"/>
          </a:p>
        </p:txBody>
      </p:sp>
    </p:spTree>
    <p:extLst>
      <p:ext uri="{BB962C8B-B14F-4D97-AF65-F5344CB8AC3E}">
        <p14:creationId xmlns:p14="http://schemas.microsoft.com/office/powerpoint/2010/main" val="45323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Times New Roman" pitchFamily="18" charset="0"/>
                <a:ea typeface="Calibri" pitchFamily="34" charset="0"/>
                <a:cs typeface="Times New Roman" pitchFamily="18" charset="0"/>
              </a:rPr>
              <a:t>2.2. The design parameters</a:t>
            </a:r>
            <a:endParaRPr lang="en-US"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34897"/>
            </p:xfrm>
            <a:graphic>
              <a:graphicData uri="http://schemas.openxmlformats.org/drawingml/2006/table">
                <a:tbl>
                  <a:tblPr firstRow="1" firstCol="1" bandRow="1">
                    <a:tableStyleId>{5940675A-B579-460E-94D1-54222C63F5DA}</a:tableStyleId>
                  </a:tblPr>
                  <a:tblGrid>
                    <a:gridCol w="3872318">
                      <a:extLst>
                        <a:ext uri="{9D8B030D-6E8A-4147-A177-3AD203B41FA5}">
                          <a16:colId xmlns:a16="http://schemas.microsoft.com/office/drawing/2014/main" val="20000"/>
                        </a:ext>
                      </a:extLst>
                    </a:gridCol>
                    <a:gridCol w="3435808">
                      <a:extLst>
                        <a:ext uri="{9D8B030D-6E8A-4147-A177-3AD203B41FA5}">
                          <a16:colId xmlns:a16="http://schemas.microsoft.com/office/drawing/2014/main" val="20001"/>
                        </a:ext>
                      </a:extLst>
                    </a:gridCol>
                    <a:gridCol w="3691970">
                      <a:extLst>
                        <a:ext uri="{9D8B030D-6E8A-4147-A177-3AD203B41FA5}">
                          <a16:colId xmlns:a16="http://schemas.microsoft.com/office/drawing/2014/main" val="20002"/>
                        </a:ext>
                      </a:extLst>
                    </a:gridCol>
                  </a:tblGrid>
                  <a:tr h="391741">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𝑉</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5 V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𝐼</m:t>
                                    </m:r>
                                  </m:e>
                                  <m:sub>
                                    <m:r>
                                      <a:rPr lang="en-US" sz="2400">
                                        <a:effectLst/>
                                        <a:latin typeface="Cambria Math" panose="02040503050406030204" pitchFamily="18" charset="0"/>
                                      </a:rPr>
                                      <m:t>𝐿</m:t>
                                    </m:r>
                                    <m:r>
                                      <a:rPr lang="en-US" sz="2400">
                                        <a:effectLst/>
                                        <a:latin typeface="Cambria Math" panose="02040503050406030204" pitchFamily="18" charset="0"/>
                                      </a:rPr>
                                      <m:t>1</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100 A </a:t>
                          </a:r>
                          <a14:m>
                            <m:oMath xmlns:m="http://schemas.openxmlformats.org/officeDocument/2006/math">
                              <m:r>
                                <a:rPr lang="en-US" sz="2400">
                                  <a:effectLst/>
                                  <a:latin typeface="Cambria Math" panose="02040503050406030204" pitchFamily="18" charset="0"/>
                                </a:rPr>
                                <m:t>±</m:t>
                              </m:r>
                            </m:oMath>
                          </a14:m>
                          <a:r>
                            <a:rPr lang="en-US" sz="2400">
                              <a:effectLst/>
                              <a:latin typeface="Times New Roman" pitchFamily="18" charset="0"/>
                              <a:cs typeface="Times New Roman" pitchFamily="18" charset="0"/>
                            </a:rPr>
                            <a:t> 5%</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3"/>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𝐴</m:t>
                                    </m:r>
                                  </m:e>
                                  <m:sub>
                                    <m:r>
                                      <a:rPr lang="en-US" sz="2400">
                                        <a:effectLst/>
                                        <a:latin typeface="Cambria Math" panose="02040503050406030204" pitchFamily="18" charset="0"/>
                                      </a:rPr>
                                      <m:t>𝑐</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4"/>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𝑙</m:t>
                                    </m:r>
                                  </m:e>
                                  <m:sub>
                                    <m:r>
                                      <a:rPr lang="en-US" sz="2400">
                                        <a:effectLst/>
                                        <a:latin typeface="Cambria Math" panose="02040503050406030204" pitchFamily="18" charset="0"/>
                                      </a:rPr>
                                      <m:t>𝑚</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5"/>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m:t>
                                </m:r>
                                <m:r>
                                  <a:rPr lang="en-US" sz="2400">
                                    <a:effectLst/>
                                    <a:latin typeface="Cambria Math" panose="02040503050406030204" pitchFamily="18" charset="0"/>
                                  </a:rPr>
                                  <m:t>𝐵</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6"/>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𝜇</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7"/>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US" sz="2400">
                                    <a:effectLst/>
                                    <a:latin typeface="Cambria Math" panose="02040503050406030204" pitchFamily="18" charset="0"/>
                                  </a:rPr>
                                  <m:t>𝜌</m:t>
                                </m:r>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8"/>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𝐹</m:t>
                                    </m:r>
                                  </m:e>
                                  <m:sub>
                                    <m:r>
                                      <a:rPr lang="en-US" sz="2400">
                                        <a:effectLst/>
                                        <a:latin typeface="Cambria Math" panose="02040503050406030204" pitchFamily="18" charset="0"/>
                                      </a:rPr>
                                      <m:t>𝑠</m:t>
                                    </m:r>
                                  </m:sub>
                                </m:sSub>
                              </m:oMath>
                            </m:oMathPara>
                          </a14:m>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9"/>
                      </a:ext>
                    </a:extLst>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10"/>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861588277"/>
                  </p:ext>
                </p:extLst>
              </p:nvPr>
            </p:nvGraphicFramePr>
            <p:xfrm>
              <a:off x="559558" y="1924333"/>
              <a:ext cx="11000096" cy="4612862"/>
            </p:xfrm>
            <a:graphic>
              <a:graphicData uri="http://schemas.openxmlformats.org/drawingml/2006/table">
                <a:tbl>
                  <a:tblPr firstRow="1" firstCol="1" bandRow="1">
                    <a:tableStyleId>{5940675A-B579-460E-94D1-54222C63F5DA}</a:tableStyleId>
                  </a:tblPr>
                  <a:tblGrid>
                    <a:gridCol w="3872318"/>
                    <a:gridCol w="3435808"/>
                    <a:gridCol w="3691970"/>
                  </a:tblGrid>
                  <a:tr h="695452">
                    <a:tc>
                      <a:txBody>
                        <a:bodyPr/>
                        <a:lstStyle/>
                        <a:p>
                          <a:pPr algn="ctr">
                            <a:lnSpc>
                              <a:spcPct val="107000"/>
                            </a:lnSpc>
                            <a:spcAft>
                              <a:spcPts val="0"/>
                            </a:spcAft>
                          </a:pPr>
                          <a:r>
                            <a:rPr lang="en-US" sz="2400" dirty="0">
                              <a:effectLst/>
                              <a:latin typeface="Times New Roman" pitchFamily="18" charset="0"/>
                              <a:cs typeface="Times New Roman" pitchFamily="18" charset="0"/>
                            </a:rPr>
                            <a:t>Parameter</a:t>
                          </a:r>
                          <a:endParaRPr lang="en-US" sz="2000" dirty="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Symbol</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smtClean="0">
                              <a:effectLst/>
                              <a:latin typeface="Times New Roman" pitchFamily="18" charset="0"/>
                              <a:cs typeface="Times New Roman" pitchFamily="18" charset="0"/>
                            </a:rPr>
                            <a:t>Value</a:t>
                          </a:r>
                        </a:p>
                        <a:p>
                          <a:pPr algn="ctr">
                            <a:lnSpc>
                              <a:spcPct val="107000"/>
                            </a:lnSpc>
                            <a:spcAft>
                              <a:spcPts val="0"/>
                            </a:spcAft>
                          </a:pPr>
                          <a:endParaRPr lang="en-US" sz="2000" dirty="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Source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203125" r="-107447" b="-945313"/>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160 V</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Voltage</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03125" r="-107447" b="-845313"/>
                          </a:stretch>
                        </a:blipFill>
                      </a:tcPr>
                    </a:tc>
                    <a:tc>
                      <a:txBody>
                        <a:bodyPr/>
                        <a:lstStyle/>
                        <a:p>
                          <a:endParaRPr lang="en-US"/>
                        </a:p>
                      </a:txBody>
                      <a:tcPr marL="68580" marR="68580" marT="0" marB="0">
                        <a:blipFill rotWithShape="1">
                          <a:blip r:embed="rId2"/>
                          <a:stretch>
                            <a:fillRect l="-198347" t="-303125" r="-165" b="-845313"/>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Load 1 Current</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396923" r="-107447" b="-732308"/>
                          </a:stretch>
                        </a:blipFill>
                      </a:tcPr>
                    </a:tc>
                    <a:tc>
                      <a:txBody>
                        <a:bodyPr/>
                        <a:lstStyle/>
                        <a:p>
                          <a:endParaRPr lang="en-US"/>
                        </a:p>
                      </a:txBody>
                      <a:tcPr marL="68580" marR="68580" marT="0" marB="0">
                        <a:blipFill rotWithShape="1">
                          <a:blip r:embed="rId2"/>
                          <a:stretch>
                            <a:fillRect l="-198347" t="-396923" r="-165" b="-732308"/>
                          </a:stretch>
                        </a:blipFill>
                      </a:tcPr>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cross-sectional area</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504688" r="-107447" b="-6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2.26cm</a:t>
                          </a:r>
                          <a:r>
                            <a:rPr lang="en-US" sz="2400" baseline="30000">
                              <a:effectLst/>
                              <a:latin typeface="Times New Roman" pitchFamily="18" charset="0"/>
                              <a:cs typeface="Times New Roman" pitchFamily="18" charset="0"/>
                            </a:rPr>
                            <a:t>2</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Magnetic Path Length</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604688" r="-107447" b="-5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9.58 cm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Peak Flux Density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704688" r="-107447" b="-4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0.08 T</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relative Permeability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04688" r="-107447" b="-343750"/>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3500</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Core Resistivity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890769" r="-107447" b="-238462"/>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0.02 Ωm</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Switching Frequency</a:t>
                          </a:r>
                          <a:endParaRPr lang="en-US" sz="2000">
                            <a:effectLst/>
                            <a:latin typeface="Times New Roman" pitchFamily="18" charset="0"/>
                            <a:ea typeface="Calibri"/>
                            <a:cs typeface="Times New Roman" pitchFamily="18" charset="0"/>
                          </a:endParaRPr>
                        </a:p>
                      </a:txBody>
                      <a:tcPr marL="68580" marR="68580" marT="0" marB="0"/>
                    </a:tc>
                    <a:tc>
                      <a:txBody>
                        <a:bodyPr/>
                        <a:lstStyle/>
                        <a:p>
                          <a:endParaRPr lang="en-US"/>
                        </a:p>
                      </a:txBody>
                      <a:tcPr marL="68580" marR="68580" marT="0" marB="0">
                        <a:blipFill rotWithShape="1">
                          <a:blip r:embed="rId2"/>
                          <a:stretch>
                            <a:fillRect l="-112766" t="-1006250" r="-107447" b="-142188"/>
                          </a:stretch>
                        </a:blipFill>
                      </a:tcPr>
                    </a:tc>
                    <a:tc>
                      <a:txBody>
                        <a:bodyPr/>
                        <a:lstStyle/>
                        <a:p>
                          <a:pPr algn="ctr">
                            <a:lnSpc>
                              <a:spcPct val="107000"/>
                            </a:lnSpc>
                            <a:spcAft>
                              <a:spcPts val="0"/>
                            </a:spcAft>
                          </a:pPr>
                          <a:r>
                            <a:rPr lang="en-US" sz="2400">
                              <a:effectLst/>
                              <a:latin typeface="Times New Roman" pitchFamily="18" charset="0"/>
                              <a:cs typeface="Times New Roman" pitchFamily="18" charset="0"/>
                            </a:rPr>
                            <a:t>150 kHz</a:t>
                          </a:r>
                          <a:endParaRPr lang="en-US" sz="2000">
                            <a:effectLst/>
                            <a:latin typeface="Times New Roman" pitchFamily="18" charset="0"/>
                            <a:ea typeface="Calibri"/>
                            <a:cs typeface="Times New Roman" pitchFamily="18" charset="0"/>
                          </a:endParaRPr>
                        </a:p>
                      </a:txBody>
                      <a:tcPr marL="68580" marR="68580" marT="0" marB="0"/>
                    </a:tc>
                  </a:tr>
                  <a:tr h="391741">
                    <a:tc>
                      <a:txBody>
                        <a:bodyPr/>
                        <a:lstStyle/>
                        <a:p>
                          <a:pPr algn="ctr">
                            <a:lnSpc>
                              <a:spcPct val="107000"/>
                            </a:lnSpc>
                            <a:spcAft>
                              <a:spcPts val="0"/>
                            </a:spcAft>
                          </a:pPr>
                          <a:r>
                            <a:rPr lang="en-US" sz="2400">
                              <a:effectLst/>
                              <a:latin typeface="Times New Roman" pitchFamily="18" charset="0"/>
                              <a:cs typeface="Times New Roman" pitchFamily="18" charset="0"/>
                            </a:rPr>
                            <a:t>Duty Cycle</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a:effectLst/>
                              <a:latin typeface="Times New Roman" pitchFamily="18" charset="0"/>
                              <a:cs typeface="Times New Roman" pitchFamily="18" charset="0"/>
                            </a:rPr>
                            <a:t>D</a:t>
                          </a:r>
                          <a:endParaRPr lang="en-US" sz="2000">
                            <a:effectLst/>
                            <a:latin typeface="Times New Roman" pitchFamily="18" charset="0"/>
                            <a:ea typeface="Calibri"/>
                            <a:cs typeface="Times New Roman" pitchFamily="18" charset="0"/>
                          </a:endParaRPr>
                        </a:p>
                      </a:txBody>
                      <a:tcPr marL="68580" marR="68580" marT="0" marB="0"/>
                    </a:tc>
                    <a:tc>
                      <a:txBody>
                        <a:bodyPr/>
                        <a:lstStyle/>
                        <a:p>
                          <a:pPr algn="ctr">
                            <a:lnSpc>
                              <a:spcPct val="107000"/>
                            </a:lnSpc>
                            <a:spcAft>
                              <a:spcPts val="0"/>
                            </a:spcAft>
                          </a:pPr>
                          <a:r>
                            <a:rPr lang="en-US" sz="2400" dirty="0">
                              <a:effectLst/>
                              <a:latin typeface="Times New Roman" pitchFamily="18" charset="0"/>
                              <a:cs typeface="Times New Roman" pitchFamily="18" charset="0"/>
                            </a:rPr>
                            <a:t>0.75</a:t>
                          </a:r>
                          <a:endParaRPr lang="en-US" sz="2000" dirty="0">
                            <a:effectLst/>
                            <a:latin typeface="Times New Roman" pitchFamily="18" charset="0"/>
                            <a:ea typeface="Calibri"/>
                            <a:cs typeface="Times New Roman" pitchFamily="18" charset="0"/>
                          </a:endParaRPr>
                        </a:p>
                      </a:txBody>
                      <a:tcPr marL="68580" marR="68580" marT="0" marB="0"/>
                    </a:tc>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33</a:t>
            </a:fld>
            <a:endParaRPr lang="en-US"/>
          </a:p>
        </p:txBody>
      </p:sp>
    </p:spTree>
    <p:extLst>
      <p:ext uri="{BB962C8B-B14F-4D97-AF65-F5344CB8AC3E}">
        <p14:creationId xmlns:p14="http://schemas.microsoft.com/office/powerpoint/2010/main" val="398871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The Design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2665" y="1675498"/>
                <a:ext cx="11035353" cy="5032376"/>
              </a:xfrm>
            </p:spPr>
            <p:txBody>
              <a:bodyPr>
                <a:normAutofit fontScale="62500" lnSpcReduction="20000"/>
              </a:bodyPr>
              <a:lstStyle/>
              <a:p>
                <a:pPr marL="0" lvl="0" indent="0">
                  <a:buNone/>
                </a:pPr>
                <a:r>
                  <a:rPr lang="en-US" dirty="0">
                    <a:latin typeface="Times New Roman" pitchFamily="18" charset="0"/>
                    <a:cs typeface="Times New Roman" pitchFamily="18" charset="0"/>
                  </a:rPr>
                  <a:t>1. Applied Primary winding flux</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r>
                        <a:rPr lang="en-US" i="1">
                          <a:latin typeface="Cambria Math" panose="02040503050406030204" pitchFamily="18" charset="0"/>
                        </a:rPr>
                        <m:t>=</m:t>
                      </m:r>
                      <m:nary>
                        <m:naryPr>
                          <m:limLoc m:val="subSup"/>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𝑇𝑠</m:t>
                          </m:r>
                        </m:sup>
                        <m:e>
                          <m:r>
                            <a:rPr lang="en-US" i="1">
                              <a:latin typeface="Cambria Math" panose="02040503050406030204" pitchFamily="18" charset="0"/>
                            </a:rPr>
                            <m:t>𝑉𝑝</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r>
                            <a:rPr lang="en-US" i="1">
                              <a:latin typeface="Cambria Math" panose="02040503050406030204" pitchFamily="18" charset="0"/>
                            </a:rPr>
                            <m:t>𝑑𝑡</m:t>
                          </m:r>
                        </m:e>
                      </m:nary>
                      <m:r>
                        <a:rPr lang="en-US" i="1">
                          <a:latin typeface="Cambria Math" panose="02040503050406030204" pitchFamily="18" charset="0"/>
                        </a:rPr>
                        <m:t>=</m:t>
                      </m:r>
                      <m:r>
                        <a:rPr lang="en-US" i="1">
                          <a:latin typeface="Cambria Math" panose="02040503050406030204" pitchFamily="18" charset="0"/>
                        </a:rPr>
                        <m:t>𝐷</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b="0" i="1" smtClean="0">
                          <a:latin typeface="Cambria Math"/>
                        </a:rPr>
                        <m:t>=</m:t>
                      </m:r>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−4</m:t>
                          </m:r>
                        </m:sup>
                      </m:sSup>
                      <m:r>
                        <a:rPr lang="en-US" i="1">
                          <a:latin typeface="Cambria Math" panose="02040503050406030204" pitchFamily="18" charset="0"/>
                        </a:rPr>
                        <m:t> </m:t>
                      </m:r>
                      <m:r>
                        <a:rPr lang="en-US" i="1">
                          <a:latin typeface="Cambria Math" panose="02040503050406030204" pitchFamily="18" charset="0"/>
                        </a:rPr>
                        <m:t>𝑉</m:t>
                      </m:r>
                      <m:r>
                        <a:rPr lang="en-US" i="1">
                          <a:latin typeface="Cambria Math" panose="02040503050406030204" pitchFamily="18" charset="0"/>
                        </a:rPr>
                        <m:t>.</m:t>
                      </m:r>
                      <m:r>
                        <a:rPr lang="en-US" i="1">
                          <a:latin typeface="Cambria Math" panose="02040503050406030204" pitchFamily="18" charset="0"/>
                        </a:rPr>
                        <m:t>𝑠</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2. Turns of Primary winding</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num>
                        <m:den>
                          <m:r>
                            <a:rPr lang="en-US" i="1">
                              <a:latin typeface="Cambria Math" panose="02040503050406030204" pitchFamily="18" charset="0"/>
                            </a:rPr>
                            <m:t>2∆</m:t>
                          </m:r>
                          <m:r>
                            <a:rPr lang="en-US" i="1">
                              <a:latin typeface="Cambria Math" panose="02040503050406030204" pitchFamily="18" charset="0"/>
                            </a:rPr>
                            <m:t>𝐵</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≈22</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3. Turns of Secondary windings</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𝐷𝑖𝑜𝑑𝑒</m:t>
                              </m:r>
                              <m:r>
                                <a:rPr lang="en-US" i="1">
                                  <a:latin typeface="Cambria Math" panose="02040503050406030204" pitchFamily="18" charset="0"/>
                                </a:rPr>
                                <m:t>,</m:t>
                              </m:r>
                              <m:r>
                                <a:rPr lang="en-US" i="1">
                                  <a:latin typeface="Cambria Math" panose="02040503050406030204" pitchFamily="18" charset="0"/>
                                </a:rPr>
                                <m:t>𝑜𝑛</m:t>
                              </m:r>
                            </m:sub>
                          </m:sSub>
                        </m:num>
                        <m:den>
                          <m:r>
                            <a:rPr lang="en-US" i="1">
                              <a:latin typeface="Cambria Math" panose="02040503050406030204" pitchFamily="18" charset="0"/>
                            </a:rPr>
                            <m:t>𝑉𝑠</m:t>
                          </m:r>
                        </m:den>
                      </m:f>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4. Core Permeance</a:t>
                </a:r>
                <a14:m>
                  <m:oMath xmlns:m="http://schemas.openxmlformats.org/officeDocument/2006/math">
                    <m:r>
                      <a:rPr lang="en-US" b="0" i="0" smtClean="0">
                        <a:latin typeface="Cambria Math"/>
                      </a:rPr>
                      <m:t> </m:t>
                    </m:r>
                  </m:oMath>
                </a14:m>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b="0" i="1" smtClean="0">
                          <a:latin typeface="Cambria Math"/>
                        </a:rPr>
                        <m:t>=</m:t>
                      </m:r>
                      <m:r>
                        <a:rPr lang="en-US" i="1">
                          <a:latin typeface="Cambria Math" panose="02040503050406030204" pitchFamily="18" charset="0"/>
                        </a:rPr>
                        <m:t>10.3 </m:t>
                      </m:r>
                      <m:r>
                        <a:rPr lang="en-US" i="1">
                          <a:latin typeface="Cambria Math" panose="02040503050406030204" pitchFamily="18" charset="0"/>
                        </a:rPr>
                        <m:t>𝜇</m:t>
                      </m:r>
                      <m:r>
                        <a:rPr lang="en-US" i="1">
                          <a:latin typeface="Cambria Math" panose="02040503050406030204" pitchFamily="18" charset="0"/>
                        </a:rPr>
                        <m:t>𝐻</m:t>
                      </m:r>
                      <m:r>
                        <a:rPr lang="en-US" b="0" i="1"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𝑚𝑖𝑛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den>
                      </m:f>
                      <m:r>
                        <a:rPr lang="en-US" i="1">
                          <a:latin typeface="Cambria Math" panose="02040503050406030204" pitchFamily="18" charset="0"/>
                        </a:rPr>
                        <m:t>=2.94 </m:t>
                      </m:r>
                      <m:r>
                        <a:rPr lang="en-US" i="1">
                          <a:latin typeface="Cambria Math" panose="02040503050406030204" pitchFamily="18" charset="0"/>
                        </a:rPr>
                        <m:t>𝑛𝐻</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5.Core Resistance</a:t>
                </a:r>
                <a:endParaRPr lang="en-US" b="0" i="0" dirty="0">
                  <a:latin typeface="Times New Roman" pitchFamily="18" charset="0"/>
                  <a:cs typeface="Times New Roman"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𝑚</m:t>
                              </m:r>
                            </m:sub>
                          </m:sSub>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r>
                        <a:rPr lang="en-US" i="1">
                          <a:latin typeface="Cambria Math" panose="02040503050406030204" pitchFamily="18" charset="0"/>
                        </a:rPr>
                        <m:t>=8.48</m:t>
                      </m:r>
                      <m:r>
                        <a:rPr lang="en-US">
                          <a:latin typeface="Cambria Math" panose="02040503050406030204" pitchFamily="18" charset="0"/>
                        </a:rPr>
                        <m:t>Ω</m:t>
                      </m:r>
                    </m:oMath>
                  </m:oMathPara>
                </a14:m>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6. Load Filter Design</a:t>
                </a:r>
              </a:p>
              <a:p>
                <a:pPr marL="0" lvl="0" indent="0" algn="ctr">
                  <a:buNone/>
                </a:pP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=1.7</m:t>
                    </m:r>
                    <m:r>
                      <a:rPr lang="en-US" i="1">
                        <a:latin typeface="Cambria Math" panose="02040503050406030204" pitchFamily="18" charset="0"/>
                      </a:rPr>
                      <m:t>𝜇</m:t>
                    </m:r>
                    <m:r>
                      <a:rPr lang="en-US" i="1">
                        <a:latin typeface="Cambria Math" panose="02040503050406030204" pitchFamily="18" charset="0"/>
                      </a:rPr>
                      <m:t>𝐻</m:t>
                    </m:r>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𝑓𝑖𝑙𝑡𝑒𝑟</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m:t>
                            </m:r>
                            <m:r>
                              <a:rPr lang="en-US" i="1">
                                <a:latin typeface="Cambria Math" panose="02040503050406030204" pitchFamily="18" charset="0"/>
                              </a:rPr>
                              <m:t>1</m:t>
                            </m:r>
                          </m:sub>
                        </m:sSub>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r>
                          <a:rPr lang="en-US" i="1">
                            <a:latin typeface="Cambria Math" panose="02040503050406030204" pitchFamily="18" charset="0"/>
                          </a:rPr>
                          <m:t>1</m:t>
                        </m:r>
                      </m:sub>
                    </m:sSub>
                    <m:r>
                      <a:rPr lang="en-US" i="1">
                        <a:latin typeface="Cambria Math" panose="02040503050406030204" pitchFamily="18" charset="0"/>
                      </a:rPr>
                      <m:t>=67</m:t>
                    </m:r>
                    <m:r>
                      <a:rPr lang="en-US" i="1">
                        <a:latin typeface="Cambria Math" panose="02040503050406030204" pitchFamily="18" charset="0"/>
                      </a:rPr>
                      <m:t>𝑛𝐹</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2665" y="1675498"/>
                <a:ext cx="11035353" cy="5032376"/>
              </a:xfrm>
              <a:blipFill rotWithShape="1">
                <a:blip r:embed="rId2"/>
                <a:stretch>
                  <a:fillRect l="-497" t="-20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34</a:t>
            </a:fld>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29281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Permeance-Capacitance Model for a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35</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stretch>
            <a:fillRect/>
          </a:stretch>
        </p:blipFill>
        <p:spPr>
          <a:xfrm>
            <a:off x="1565986" y="2393838"/>
            <a:ext cx="9338575" cy="3160801"/>
          </a:xfrm>
          <a:prstGeom prst="rect">
            <a:avLst/>
          </a:prstGeom>
          <a:ln>
            <a:solidFill>
              <a:schemeClr val="tx1"/>
            </a:solidFill>
          </a:ln>
        </p:spPr>
      </p:pic>
    </p:spTree>
    <p:extLst>
      <p:ext uri="{BB962C8B-B14F-4D97-AF65-F5344CB8AC3E}">
        <p14:creationId xmlns:p14="http://schemas.microsoft.com/office/powerpoint/2010/main" val="3362032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Primary winding gyrator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36</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7147" t="29703" r="641" b="11485"/>
          <a:stretch/>
        </p:blipFill>
        <p:spPr bwMode="auto">
          <a:xfrm>
            <a:off x="838200" y="1971969"/>
            <a:ext cx="10515600" cy="405864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315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Secondary winding gyrators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37</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8431" t="16931" r="2403" b="4059"/>
          <a:stretch/>
        </p:blipFill>
        <p:spPr bwMode="auto">
          <a:xfrm>
            <a:off x="2055523" y="1825625"/>
            <a:ext cx="8080954"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64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Model for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38</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667" t="15938" r="801" b="6776"/>
          <a:stretch/>
        </p:blipFill>
        <p:spPr bwMode="auto">
          <a:xfrm>
            <a:off x="1736530" y="1825625"/>
            <a:ext cx="8718939" cy="435133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477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3869" cy="1325563"/>
          </a:xfrm>
        </p:spPr>
        <p:txBody>
          <a:bodyPr/>
          <a:lstStyle/>
          <a:p>
            <a:r>
              <a:rPr lang="en-US" dirty="0">
                <a:latin typeface="Times New Roman" pitchFamily="18" charset="0"/>
                <a:cs typeface="Times New Roman" pitchFamily="18" charset="0"/>
              </a:rPr>
              <a:t>2.2. Sample Response of non-linear Permeance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39</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1530" y="1965139"/>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5831" y="1964353"/>
            <a:ext cx="5060002" cy="3822298"/>
          </a:xfrm>
          <a:prstGeom prst="rect">
            <a:avLst/>
          </a:prstGeom>
          <a:noFill/>
          <a:ln>
            <a:solidFill>
              <a:schemeClr val="tx1"/>
            </a:solidFill>
          </a:ln>
        </p:spPr>
      </p:pic>
    </p:spTree>
    <p:extLst>
      <p:ext uri="{BB962C8B-B14F-4D97-AF65-F5344CB8AC3E}">
        <p14:creationId xmlns:p14="http://schemas.microsoft.com/office/powerpoint/2010/main" val="130320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Introduction to Magnetic Transmission Lines</a:t>
            </a: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Transmission Lines </a:t>
            </a:r>
            <a:r>
              <a:rPr lang="en-US" dirty="0" smtClean="0">
                <a:latin typeface="Times New Roman" pitchFamily="18" charset="0"/>
                <a:cs typeface="Times New Roman" pitchFamily="18" charset="0"/>
              </a:rPr>
              <a:t>transmit information through Magnetic </a:t>
            </a:r>
            <a:r>
              <a:rPr lang="en-US" dirty="0">
                <a:latin typeface="Times New Roman" pitchFamily="18" charset="0"/>
                <a:cs typeface="Times New Roman" pitchFamily="18" charset="0"/>
              </a:rPr>
              <a:t>Flux </a:t>
            </a:r>
            <a:r>
              <a:rPr lang="en-US" dirty="0" smtClean="0">
                <a:latin typeface="Times New Roman" pitchFamily="18" charset="0"/>
                <a:cs typeface="Times New Roman" pitchFamily="18" charset="0"/>
              </a:rPr>
              <a:t>which acts as </a:t>
            </a:r>
            <a:r>
              <a:rPr lang="en-US" dirty="0">
                <a:latin typeface="Times New Roman" pitchFamily="18" charset="0"/>
                <a:cs typeface="Times New Roman" pitchFamily="18" charset="0"/>
              </a:rPr>
              <a:t>the effective Magnetic charge. Time varying magnetic flux results in a Magnetic Displacement Current inside the Transmission Line. </a:t>
            </a:r>
          </a:p>
          <a:p>
            <a:pPr marL="514350" indent="-514350" algn="just">
              <a:buFont typeface="+mj-lt"/>
              <a:buAutoNum type="arabicPeriod"/>
            </a:pPr>
            <a:r>
              <a:rPr lang="en-US" dirty="0">
                <a:latin typeface="Times New Roman" pitchFamily="18" charset="0"/>
                <a:cs typeface="Times New Roman" pitchFamily="18" charset="0"/>
              </a:rPr>
              <a:t>The operation of a Magnetic Transmission Line does not involve flow of magnetic or electric charges. They are very poor electrical conductors.  However, changing Magnetic Fields produce Electric Fields </a:t>
            </a:r>
            <a:r>
              <a:rPr lang="en-US" dirty="0" smtClean="0">
                <a:latin typeface="Times New Roman" pitchFamily="18" charset="0"/>
                <a:cs typeface="Times New Roman" pitchFamily="18" charset="0"/>
              </a:rPr>
              <a:t>which </a:t>
            </a:r>
            <a:r>
              <a:rPr lang="en-US" dirty="0">
                <a:latin typeface="Times New Roman" pitchFamily="18" charset="0"/>
                <a:cs typeface="Times New Roman" pitchFamily="18" charset="0"/>
              </a:rPr>
              <a:t>is stored in the dielectric medium.</a:t>
            </a:r>
          </a:p>
          <a:p>
            <a:pPr marL="514350" indent="-514350" algn="just">
              <a:buFont typeface="+mj-lt"/>
              <a:buAutoNum type="arabicPeriod"/>
            </a:pPr>
            <a:r>
              <a:rPr lang="en-US" dirty="0">
                <a:latin typeface="Times New Roman" pitchFamily="18" charset="0"/>
                <a:cs typeface="Times New Roman" pitchFamily="18" charset="0"/>
              </a:rPr>
              <a:t>Together, the Electric and Magnetic Fields transmit Energy along the direction of propagation. </a:t>
            </a:r>
          </a:p>
          <a:p>
            <a:pPr marL="514350" indent="-514350" algn="just">
              <a:buFont typeface="+mj-lt"/>
              <a:buAutoNum type="arabicPeriod"/>
            </a:pP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61107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Simulation Model of full bridge Isolated Buck Converter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40</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rotWithShape="1">
          <a:blip r:embed="rId2"/>
          <a:srcRect l="16988" t="28812" r="960" b="14158"/>
          <a:stretch/>
        </p:blipFill>
        <p:spPr bwMode="auto">
          <a:xfrm>
            <a:off x="838200" y="2029620"/>
            <a:ext cx="10515600" cy="3943347"/>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59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Source and Load waveforms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41</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7961" y="2082762"/>
            <a:ext cx="5100747" cy="3828469"/>
          </a:xfrm>
          <a:prstGeom prst="rect">
            <a:avLst/>
          </a:prstGeom>
          <a:noFill/>
          <a:ln>
            <a:solidFill>
              <a:schemeClr val="tx1"/>
            </a:solid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496334" y="2082762"/>
            <a:ext cx="4872250" cy="3840366"/>
          </a:xfrm>
          <a:prstGeom prst="rect">
            <a:avLst/>
          </a:prstGeom>
          <a:noFill/>
          <a:ln>
            <a:solidFill>
              <a:schemeClr val="tx1"/>
            </a:solidFill>
          </a:ln>
        </p:spPr>
      </p:pic>
    </p:spTree>
    <p:extLst>
      <p:ext uri="{BB962C8B-B14F-4D97-AF65-F5344CB8AC3E}">
        <p14:creationId xmlns:p14="http://schemas.microsoft.com/office/powerpoint/2010/main" val="76148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2.2. Permeance Magnetic Voltage and Magnetic Displacement Current</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42</a:t>
            </a:fld>
            <a:endParaRPr lang="en-US">
              <a:latin typeface="Times New Roman" pitchFamily="18" charset="0"/>
              <a:cs typeface="Times New Roman"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1280" y="2059763"/>
            <a:ext cx="5100747" cy="3828469"/>
          </a:xfrm>
          <a:prstGeom prst="rect">
            <a:avLst/>
          </a:prstGeom>
          <a:noFill/>
          <a:ln>
            <a:solidFill>
              <a:schemeClr val="tx1"/>
            </a:solidFill>
          </a:ln>
        </p:spPr>
      </p:pic>
      <p:sp>
        <p:nvSpPr>
          <p:cNvPr id="7" name="TextBox 6"/>
          <p:cNvSpPr txBox="1"/>
          <p:nvPr/>
        </p:nvSpPr>
        <p:spPr>
          <a:xfrm>
            <a:off x="832513" y="2033516"/>
            <a:ext cx="4928207" cy="3785652"/>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The Permeance-Capacitance model uses a non-linear Permeance to model nonlinearity and hysteresis losses of magnetic materials. </a:t>
            </a:r>
          </a:p>
          <a:p>
            <a:pPr marL="457200" indent="-457200">
              <a:buFont typeface="+mj-lt"/>
              <a:buAutoNum type="arabicPeriod"/>
            </a:pPr>
            <a:endParaRPr lang="en-US" sz="2400" dirty="0">
              <a:latin typeface="Times New Roman" pitchFamily="18" charset="0"/>
              <a:cs typeface="Times New Roman" pitchFamily="18" charset="0"/>
            </a:endParaRPr>
          </a:p>
          <a:p>
            <a:pPr marL="457200" indent="-457200">
              <a:buFont typeface="+mj-lt"/>
              <a:buAutoNum type="arabicPeriod"/>
            </a:pPr>
            <a:r>
              <a:rPr lang="en-US" sz="2400" dirty="0">
                <a:latin typeface="Times New Roman" pitchFamily="18" charset="0"/>
                <a:cs typeface="Times New Roman" pitchFamily="18" charset="0"/>
              </a:rPr>
              <a:t>It is valuable for simulating transient behavior of Ferromagnetic elements like RF inductors, transformers and filters.</a:t>
            </a:r>
          </a:p>
        </p:txBody>
      </p:sp>
    </p:spTree>
    <p:extLst>
      <p:ext uri="{BB962C8B-B14F-4D97-AF65-F5344CB8AC3E}">
        <p14:creationId xmlns:p14="http://schemas.microsoft.com/office/powerpoint/2010/main" val="335648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2.3.Magnetic Transmission Line Model</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3239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7"/>
            <a:ext cx="10515600" cy="1325563"/>
          </a:xfrm>
        </p:spPr>
        <p:txBody>
          <a:bodyPr/>
          <a:lstStyle/>
          <a:p>
            <a:r>
              <a:rPr lang="en-US" dirty="0">
                <a:latin typeface="Times New Roman" pitchFamily="18" charset="0"/>
                <a:cs typeface="Times New Roman" pitchFamily="18" charset="0"/>
              </a:rPr>
              <a:t>2.3. Magnetic Transmission Line Model (2012)</a:t>
            </a:r>
          </a:p>
        </p:txBody>
      </p:sp>
      <p:pic>
        <p:nvPicPr>
          <p:cNvPr id="8" name="Content Placeholder 7"/>
          <p:cNvPicPr>
            <a:picLocks noGrp="1" noChangeAspect="1"/>
          </p:cNvPicPr>
          <p:nvPr>
            <p:ph idx="1"/>
          </p:nvPr>
        </p:nvPicPr>
        <p:blipFill rotWithShape="1">
          <a:blip r:embed="rId2"/>
          <a:srcRect l="18230" t="10908" b="6767"/>
          <a:stretch/>
        </p:blipFill>
        <p:spPr>
          <a:xfrm>
            <a:off x="1891669" y="2789090"/>
            <a:ext cx="7874123" cy="3844243"/>
          </a:xfrm>
          <a:prstGeom prst="rect">
            <a:avLst/>
          </a:prstGeom>
          <a:ln>
            <a:solidFill>
              <a:schemeClr val="tx1"/>
            </a:solidFill>
          </a:ln>
        </p:spPr>
      </p:pic>
      <p:sp>
        <p:nvSpPr>
          <p:cNvPr id="10" name="TextBox 9"/>
          <p:cNvSpPr txBox="1"/>
          <p:nvPr/>
        </p:nvSpPr>
        <p:spPr>
          <a:xfrm>
            <a:off x="838200" y="1463527"/>
            <a:ext cx="9980023" cy="1200329"/>
          </a:xfrm>
          <a:prstGeom prst="rect">
            <a:avLst/>
          </a:prstGeom>
          <a:noFill/>
        </p:spPr>
        <p:txBody>
          <a:bodyPr wrap="square" rtlCol="0">
            <a:spAutoFit/>
          </a:bodyPr>
          <a:lstStyle/>
          <a:p>
            <a:r>
              <a:rPr lang="en-US" sz="2400" dirty="0">
                <a:latin typeface="Times New Roman" pitchFamily="18" charset="0"/>
                <a:cs typeface="Times New Roman" pitchFamily="18" charset="0"/>
              </a:rPr>
              <a:t>J. A. B. </a:t>
            </a:r>
            <a:r>
              <a:rPr lang="en-US" sz="2400" dirty="0" err="1">
                <a:latin typeface="Times New Roman" pitchFamily="18" charset="0"/>
                <a:cs typeface="Times New Roman" pitchFamily="18" charset="0"/>
              </a:rPr>
              <a:t>Faria</a:t>
            </a:r>
            <a:r>
              <a:rPr lang="en-US" sz="2400" dirty="0">
                <a:latin typeface="Times New Roman" pitchFamily="18" charset="0"/>
                <a:cs typeface="Times New Roman" pitchFamily="18" charset="0"/>
              </a:rPr>
              <a:t> and M.P. </a:t>
            </a:r>
            <a:r>
              <a:rPr lang="en-US" sz="2400" dirty="0" err="1">
                <a:latin typeface="Times New Roman" pitchFamily="18" charset="0"/>
                <a:cs typeface="Times New Roman" pitchFamily="18" charset="0"/>
              </a:rPr>
              <a:t>Pires</a:t>
            </a:r>
            <a:r>
              <a:rPr lang="en-US" sz="2400" dirty="0">
                <a:latin typeface="Times New Roman" pitchFamily="18" charset="0"/>
                <a:cs typeface="Times New Roman" pitchFamily="18" charset="0"/>
              </a:rPr>
              <a:t> presented Magnetic Transmission Line Model (2012) based on Electric Transmission Line Model in terms of per unit length Transverse Impedance and per unit length Longitudinal Admittance. </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6205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Components in Transmission Line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486275"/>
              </a:xfrm>
            </p:spPr>
            <p:txBody>
              <a:bodyPr>
                <a:normAutofit lnSpcReduction="10000"/>
              </a:bodyPr>
              <a:lstStyle/>
              <a:p>
                <a:pPr marL="0" indent="0">
                  <a:buNone/>
                </a:pPr>
                <a:r>
                  <a:rPr lang="en-US" sz="2400" dirty="0">
                    <a:latin typeface="Times New Roman" pitchFamily="18" charset="0"/>
                    <a:cs typeface="Times New Roman" pitchFamily="18" charset="0"/>
                  </a:rPr>
                  <a:t>Per unit length Magnetic Conductance, Magnetic Inductance and Magnetic Capacitance are defined as:</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𝐺</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smtClean="0">
                                  <a:latin typeface="Cambria Math" panose="02040503050406030204" pitchFamily="18" charset="0"/>
                                </a:rPr>
                                <m:t>𝑯</m:t>
                              </m:r>
                              <m:r>
                                <a:rPr lang="en-US" sz="2400" b="0" i="1">
                                  <a:latin typeface="Cambria Math" panose="02040503050406030204" pitchFamily="18" charset="0"/>
                                </a:rPr>
                                <m:t>.</m:t>
                              </m:r>
                              <m:r>
                                <a:rPr lang="en-US" sz="2400" b="0" i="1">
                                  <a:latin typeface="Cambria Math" panose="02040503050406030204" pitchFamily="18" charset="0"/>
                                </a:rPr>
                                <m:t>𝑑𝑙</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smtClean="0">
                          <a:latin typeface="Cambria Math" panose="02040503050406030204" pitchFamily="18" charset="0"/>
                        </a:rPr>
                        <m:t>        [</m:t>
                      </m:r>
                      <m:r>
                        <a:rPr lang="en-US" sz="2400" b="0" i="1" smtClean="0">
                          <a:latin typeface="Cambria Math" panose="02040503050406030204" pitchFamily="18" charset="0"/>
                        </a:rPr>
                        <m:t>𝑂h𝑚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b="0" i="1" smtClean="0">
                              <a:latin typeface="Cambria Math" panose="02040503050406030204" pitchFamily="18" charset="0"/>
                            </a:rPr>
                            <m:t>𝐿</m:t>
                          </m:r>
                        </m:e>
                        <m:sub>
                          <m:r>
                            <a:rPr lang="en-US" sz="2300" b="0" i="1">
                              <a:latin typeface="Cambria Math" panose="02040503050406030204" pitchFamily="18" charset="0"/>
                            </a:rPr>
                            <m:t>𝑚</m:t>
                          </m:r>
                        </m:sub>
                      </m:sSub>
                      <m:r>
                        <a:rPr lang="en-US" sz="23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b="0" i="1">
                                  <a:latin typeface="Cambria Math" panose="02040503050406030204" pitchFamily="18" charset="0"/>
                                </a:rPr>
                                <m:t>ℱ</m:t>
                              </m:r>
                            </m:e>
                            <m:sub>
                              <m:r>
                                <a:rPr lang="en-US" sz="2400" b="0" i="1">
                                  <a:latin typeface="Cambria Math" panose="02040503050406030204" pitchFamily="18" charset="0"/>
                                </a:rPr>
                                <m:t>𝑚</m:t>
                              </m:r>
                            </m:sub>
                          </m:sSub>
                        </m:den>
                      </m:f>
                      <m:r>
                        <a:rPr lang="en-US" sz="2300" b="0" i="0" smtClean="0">
                          <a:latin typeface="Cambria Math" panose="02040503050406030204" pitchFamily="18" charset="0"/>
                        </a:rPr>
                        <m:t>=</m:t>
                      </m:r>
                      <m:f>
                        <m:fPr>
                          <m:ctrlPr>
                            <a:rPr lang="en-US" sz="2300" i="1" dirty="0">
                              <a:latin typeface="Cambria Math" panose="02040503050406030204" pitchFamily="18" charset="0"/>
                            </a:rPr>
                          </m:ctrlPr>
                        </m:fPr>
                        <m:num>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𝑩</m:t>
                              </m:r>
                              <m:r>
                                <a:rPr lang="en-US" sz="2300" b="0" i="1">
                                  <a:latin typeface="Cambria Math" panose="02040503050406030204" pitchFamily="18" charset="0"/>
                                </a:rPr>
                                <m:t>.</m:t>
                              </m:r>
                              <m:r>
                                <a:rPr lang="en-US" sz="2300" b="0" i="1">
                                  <a:latin typeface="Cambria Math" panose="02040503050406030204" pitchFamily="18" charset="0"/>
                                </a:rPr>
                                <m:t>𝑑𝑆</m:t>
                              </m:r>
                            </m:e>
                          </m:nary>
                        </m:num>
                        <m:den>
                          <m:nary>
                            <m:naryPr>
                              <m:chr m:val="∮"/>
                              <m:limLoc m:val="undOvr"/>
                              <m:subHide m:val="on"/>
                              <m:supHide m:val="on"/>
                              <m:ctrlPr>
                                <a:rPr lang="en-US" sz="2300" i="1">
                                  <a:latin typeface="Cambria Math" panose="02040503050406030204" pitchFamily="18" charset="0"/>
                                </a:rPr>
                              </m:ctrlPr>
                            </m:naryPr>
                            <m:sub/>
                            <m:sup/>
                            <m:e>
                              <m:r>
                                <a:rPr lang="en-US" sz="2300" b="1" i="1">
                                  <a:latin typeface="Cambria Math" panose="02040503050406030204" pitchFamily="18" charset="0"/>
                                </a:rPr>
                                <m:t>𝑯</m:t>
                              </m:r>
                              <m:r>
                                <a:rPr lang="en-US" sz="2300" b="0" i="1">
                                  <a:latin typeface="Cambria Math" panose="02040503050406030204" pitchFamily="18" charset="0"/>
                                </a:rPr>
                                <m:t>.</m:t>
                              </m:r>
                              <m:r>
                                <a:rPr lang="en-US" sz="2300" b="0" i="1">
                                  <a:latin typeface="Cambria Math" panose="02040503050406030204" pitchFamily="18" charset="0"/>
                                </a:rPr>
                                <m:t>𝑑𝑙</m:t>
                              </m:r>
                            </m:e>
                          </m:nary>
                        </m:den>
                      </m:f>
                      <m:r>
                        <a:rPr lang="en-US" sz="2300" b="0" i="1" smtClean="0">
                          <a:latin typeface="Cambria Math" panose="02040503050406030204" pitchFamily="18" charset="0"/>
                        </a:rPr>
                        <m:t>      [</m:t>
                      </m:r>
                      <m:r>
                        <a:rPr lang="en-US" sz="2300" b="0" i="1" smtClean="0">
                          <a:latin typeface="Cambria Math" panose="02040503050406030204" pitchFamily="18" charset="0"/>
                        </a:rPr>
                        <m:t>𝐻𝑒𝑛𝑟𝑦</m:t>
                      </m:r>
                      <m:r>
                        <a:rPr lang="en-US" sz="2300" b="0" i="1" smtClean="0">
                          <a:latin typeface="Cambria Math" panose="02040503050406030204" pitchFamily="18" charset="0"/>
                        </a:rPr>
                        <m:t>/</m:t>
                      </m:r>
                      <m:r>
                        <a:rPr lang="en-US" sz="2300" b="0" i="1" smtClean="0">
                          <a:latin typeface="Cambria Math" panose="02040503050406030204" pitchFamily="18" charset="0"/>
                        </a:rPr>
                        <m:t>𝑚</m:t>
                      </m:r>
                      <m:r>
                        <a:rPr lang="en-US" sz="23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a:p>
                <a:pPr marL="0" indent="0" algn="ctr">
                  <a:buNone/>
                </a:pPr>
                <a:endParaRPr lang="en-US" sz="2600"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a:latin typeface="Cambria Math" panose="02040503050406030204" pitchFamily="18" charset="0"/>
                            </a:rPr>
                            <m:t>𝑚</m:t>
                          </m:r>
                        </m:sub>
                      </m:sSub>
                      <m:r>
                        <a:rPr lang="en-US" sz="2400" b="0" i="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𝟇</m:t>
                              </m:r>
                            </m:e>
                            <m:sub>
                              <m:r>
                                <a:rPr lang="en-US" sz="2400" b="0" i="1" smtClean="0">
                                  <a:latin typeface="Cambria Math" panose="02040503050406030204" pitchFamily="18" charset="0"/>
                                  <a:ea typeface="Cambria Math" panose="02040503050406030204" pitchFamily="18" charset="0"/>
                                </a:rPr>
                                <m:t>𝑒</m:t>
                              </m:r>
                            </m:sub>
                          </m:sSub>
                        </m:num>
                        <m:den>
                          <m:sSub>
                            <m:sSubPr>
                              <m:ctrlPr>
                                <a:rPr lang="en-US" sz="2400" i="1">
                                  <a:latin typeface="Cambria Math" panose="02040503050406030204" pitchFamily="18" charset="0"/>
                                </a:rPr>
                              </m:ctrlPr>
                            </m:sSubPr>
                            <m:e>
                              <m:r>
                                <a:rPr lang="en-US" sz="2400" b="0" i="1" smtClean="0">
                                  <a:latin typeface="Cambria Math" panose="02040503050406030204" pitchFamily="18" charset="0"/>
                                </a:rPr>
                                <m:t>𝐼</m:t>
                              </m:r>
                            </m:e>
                            <m:sub>
                              <m:r>
                                <a:rPr lang="en-US" sz="2400" b="0" i="1">
                                  <a:latin typeface="Cambria Math" panose="02040503050406030204" pitchFamily="18" charset="0"/>
                                </a:rPr>
                                <m:t>𝑚</m:t>
                              </m:r>
                            </m:sub>
                          </m:sSub>
                        </m:den>
                      </m:f>
                      <m:r>
                        <a:rPr lang="en-US" sz="2400" b="0" i="0" smtClean="0">
                          <a:latin typeface="Cambria Math" panose="02040503050406030204" pitchFamily="18" charset="0"/>
                        </a:rPr>
                        <m:t>=</m:t>
                      </m:r>
                      <m:f>
                        <m:fPr>
                          <m:ctrlPr>
                            <a:rPr lang="en-US" sz="2400" i="1" dirty="0">
                              <a:latin typeface="Cambria Math" panose="02040503050406030204" pitchFamily="18" charset="0"/>
                            </a:rPr>
                          </m:ctrlPr>
                        </m:fPr>
                        <m:num>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𝑫</m:t>
                              </m:r>
                              <m:r>
                                <a:rPr lang="en-US" sz="2400" b="0" i="1">
                                  <a:latin typeface="Cambria Math" panose="02040503050406030204" pitchFamily="18" charset="0"/>
                                </a:rPr>
                                <m:t>.</m:t>
                              </m:r>
                              <m:r>
                                <a:rPr lang="en-US" sz="2400" b="0" i="1">
                                  <a:latin typeface="Cambria Math" panose="02040503050406030204" pitchFamily="18" charset="0"/>
                                </a:rPr>
                                <m:t>𝑑𝑆</m:t>
                              </m:r>
                            </m:e>
                          </m:nary>
                        </m:num>
                        <m:den>
                          <m:nary>
                            <m:naryPr>
                              <m:chr m:val="∮"/>
                              <m:limLoc m:val="undOvr"/>
                              <m:subHide m:val="on"/>
                              <m:supHide m:val="on"/>
                              <m:ctrlPr>
                                <a:rPr lang="en-US" sz="2400" i="1">
                                  <a:latin typeface="Cambria Math" panose="02040503050406030204" pitchFamily="18" charset="0"/>
                                </a:rPr>
                              </m:ctrlPr>
                            </m:naryPr>
                            <m:sub/>
                            <m:sup/>
                            <m:e>
                              <m:r>
                                <a:rPr lang="en-US" sz="2400" b="1" i="1">
                                  <a:latin typeface="Cambria Math" panose="02040503050406030204" pitchFamily="18" charset="0"/>
                                </a:rPr>
                                <m:t>𝑬</m:t>
                              </m:r>
                              <m:r>
                                <a:rPr lang="en-US" sz="2400" b="0" i="1">
                                  <a:latin typeface="Cambria Math" panose="02040503050406030204" pitchFamily="18" charset="0"/>
                                </a:rPr>
                                <m:t>.</m:t>
                              </m:r>
                              <m:r>
                                <a:rPr lang="en-US" sz="2400" b="0" i="1">
                                  <a:latin typeface="Cambria Math" panose="02040503050406030204" pitchFamily="18" charset="0"/>
                                </a:rPr>
                                <m:t>𝑑𝑙</m:t>
                              </m:r>
                            </m:e>
                          </m:nary>
                        </m:den>
                      </m:f>
                      <m:r>
                        <a:rPr lang="en-US" sz="2400" b="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𝐹𝑎𝑟𝑎𝑑</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oMath>
                  </m:oMathPara>
                </a14:m>
                <a:endParaRPr lang="en-US" sz="26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486275"/>
              </a:xfrm>
              <a:blipFill rotWithShape="1">
                <a:blip r:embed="rId2"/>
                <a:stretch>
                  <a:fillRect l="-928" t="-27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228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2.3. Energy Loss and Energy Storage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a:latin typeface="Times New Roman" pitchFamily="18" charset="0"/>
                    <a:cs typeface="Times New Roman" pitchFamily="18" charset="0"/>
                  </a:rPr>
                  <a:t>1. Energy is dissipated in Magnetic Conductance due to skin effect.</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𝑙𝑜𝑠𝑠</m:t>
                          </m:r>
                        </m:sub>
                      </m:sSub>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𝐼</m:t>
                          </m:r>
                        </m:e>
                        <m:sub>
                          <m:r>
                            <a:rPr lang="en-US" sz="3200" i="1">
                              <a:latin typeface="Cambria Math" panose="02040503050406030204" pitchFamily="18" charset="0"/>
                            </a:rPr>
                            <m:t>𝑚</m:t>
                          </m:r>
                        </m:sub>
                        <m:sup>
                          <m:r>
                            <a:rPr lang="en-US" sz="3200" i="1">
                              <a:latin typeface="Cambria Math" panose="02040503050406030204" pitchFamily="18" charset="0"/>
                            </a:rPr>
                            <m:t>2</m:t>
                          </m:r>
                        </m:sup>
                      </m:sSubSup>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r>
                            <a:rPr lang="en-US" sz="3200"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Electrical Energy is stored in Magnetic Capacitance; and Magnetic Energy is stored in Magnetic Inductance.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r>
                            <a:rPr lang="en-US" i="1">
                              <a:latin typeface="Cambria Math" panose="02040503050406030204" pitchFamily="18" charset="0"/>
                            </a:rPr>
                            <m:t>𝑉</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𝑩</m:t>
                          </m:r>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𝑚</m:t>
                              </m:r>
                            </m:sub>
                          </m:sSub>
                          <m:r>
                            <a:rPr lang="en-US" i="1">
                              <a:latin typeface="Cambria Math" panose="02040503050406030204" pitchFamily="18" charset="0"/>
                            </a:rPr>
                            <m:t>𝐼</m:t>
                          </m:r>
                        </m:e>
                        <m:sub>
                          <m:r>
                            <a:rPr lang="en-US" i="1">
                              <a:latin typeface="Cambria Math" panose="02040503050406030204" pitchFamily="18" charset="0"/>
                            </a:rPr>
                            <m:t>𝑚</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limLoc m:val="undOvr"/>
                          <m:subHide m:val="on"/>
                          <m:supHide m:val="on"/>
                          <m:ctrlPr>
                            <a:rPr lang="en-US" i="1">
                              <a:latin typeface="Cambria Math" panose="02040503050406030204" pitchFamily="18" charset="0"/>
                            </a:rPr>
                          </m:ctrlPr>
                        </m:naryPr>
                        <m:sub/>
                        <m:sup/>
                        <m:e>
                          <m:r>
                            <a:rPr lang="en-US" b="1" i="1">
                              <a:latin typeface="Cambria Math" panose="02040503050406030204" pitchFamily="18" charset="0"/>
                            </a:rPr>
                            <m:t>𝑫</m:t>
                          </m:r>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 </m:t>
                          </m:r>
                          <m:r>
                            <a:rPr lang="en-US" i="1">
                              <a:latin typeface="Cambria Math" panose="02040503050406030204" pitchFamily="18" charset="0"/>
                            </a:rPr>
                            <m:t>𝑑𝑉</m:t>
                          </m:r>
                        </m:e>
                      </m:nary>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3.The Magnetic Transmission Line Equations can be solved just like Electric Transmission Line Equations.</a:t>
                </a: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54" t="-29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26686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73"/>
            <a:ext cx="10515600" cy="1325563"/>
          </a:xfrm>
        </p:spPr>
        <p:txBody>
          <a:bodyPr/>
          <a:lstStyle/>
          <a:p>
            <a:r>
              <a:rPr lang="en-US" dirty="0">
                <a:latin typeface="Times New Roman" pitchFamily="18" charset="0"/>
                <a:cs typeface="Times New Roman" pitchFamily="18" charset="0"/>
              </a:rPr>
              <a:t>2.3. </a:t>
            </a:r>
            <a:r>
              <a:rPr lang="en-US" dirty="0" err="1">
                <a:latin typeface="Times New Roman" pitchFamily="18" charset="0"/>
                <a:cs typeface="Times New Roman" pitchFamily="18" charset="0"/>
              </a:rPr>
              <a:t>Lossy</a:t>
            </a:r>
            <a:r>
              <a:rPr lang="en-US" dirty="0">
                <a:latin typeface="Times New Roman" pitchFamily="18" charset="0"/>
                <a:cs typeface="Times New Roman" pitchFamily="18" charset="0"/>
              </a:rPr>
              <a:t> Transmission Lines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160746"/>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val="3581561559"/>
                        </a:ext>
                      </a:extLst>
                    </a:gridCol>
                    <a:gridCol w="4132130">
                      <a:extLst>
                        <a:ext uri="{9D8B030D-6E8A-4147-A177-3AD203B41FA5}">
                          <a16:colId xmlns:a16="http://schemas.microsoft.com/office/drawing/2014/main" val="3382901946"/>
                        </a:ext>
                      </a:extLst>
                    </a:gridCol>
                  </a:tblGrid>
                  <a:tr h="335762">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3544196432"/>
                      </a:ext>
                    </a:extLst>
                  </a:tr>
                  <a:tr h="675847">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smtClean="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G</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𝐶</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R</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r>
                                  <a:rPr lang="en-US" sz="1800" b="0">
                                    <a:effectLst/>
                                    <a:latin typeface="Cambria Math" panose="02040503050406030204" pitchFamily="18" charset="0"/>
                                  </a:rPr>
                                  <m:t>−</m:t>
                                </m:r>
                                <m:r>
                                  <a:rPr lang="en-US" sz="1800" b="0" i="1">
                                    <a:effectLst/>
                                    <a:latin typeface="Cambria Math" panose="02040503050406030204" pitchFamily="18" charset="0"/>
                                  </a:rPr>
                                  <m:t>𝐿</m:t>
                                </m:r>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dirty="0">
                            <a:effectLst/>
                            <a:latin typeface="Times New Roman" pitchFamily="18"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𝑑𝑧</m:t>
                                    </m:r>
                                  </m:den>
                                </m:f>
                                <m:r>
                                  <a:rPr lang="en-US" sz="1800" b="0">
                                    <a:effectLst/>
                                    <a:latin typeface="Cambria Math" panose="02040503050406030204" pitchFamily="18" charset="0"/>
                                  </a:rPr>
                                  <m:t>=</m:t>
                                </m:r>
                                <m:r>
                                  <a:rPr lang="en-US" sz="1800" b="0" i="0" smtClean="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r>
                                  <a:rPr lang="en-US" sz="1800" b="0">
                                    <a:effectLst/>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f>
                                  <m:fPr>
                                    <m:ctrlPr>
                                      <a:rPr lang="en-US" sz="1800" b="0" i="1">
                                        <a:effectLst/>
                                        <a:latin typeface="Cambria Math" panose="02040503050406030204" pitchFamily="18" charset="0"/>
                                      </a:rPr>
                                    </m:ctrlPr>
                                  </m:fPr>
                                  <m:num>
                                    <m:r>
                                      <a:rPr lang="en-US" sz="1800" b="0" i="1">
                                        <a:effectLst/>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𝑑𝑡</m:t>
                                    </m:r>
                                  </m:den>
                                </m:f>
                              </m:oMath>
                            </m:oMathPara>
                          </a14:m>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29884245"/>
                      </a:ext>
                    </a:extLst>
                  </a:tr>
                  <a:tr h="56451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b="0" i="1" smtClean="0">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𝑧</m:t>
                                        </m:r>
                                      </m:e>
                                      <m:sup>
                                        <m:r>
                                          <a:rPr lang="en-US" sz="1800" b="0" i="1">
                                            <a:effectLst/>
                                            <a:latin typeface="Cambria Math" panose="02040503050406030204" pitchFamily="18" charset="0"/>
                                          </a:rPr>
                                          <m:t>2</m:t>
                                        </m:r>
                                      </m:sup>
                                    </m:sSup>
                                  </m:den>
                                </m:f>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𝛾</m:t>
                                    </m:r>
                                  </m:e>
                                  <m:sup>
                                    <m:r>
                                      <a:rPr lang="en-US" sz="1800" b="0" i="1">
                                        <a:effectLst/>
                                        <a:latin typeface="Cambria Math" panose="02040503050406030204" pitchFamily="18" charset="0"/>
                                      </a:rPr>
                                      <m:t>2</m:t>
                                    </m:r>
                                  </m:sup>
                                </m:sSup>
                                <m:f>
                                  <m:fPr>
                                    <m:ctrlPr>
                                      <a:rPr lang="en-US" sz="1800" b="0" i="1">
                                        <a:effectLst/>
                                        <a:latin typeface="Cambria Math" panose="02040503050406030204" pitchFamily="18" charset="0"/>
                                      </a:rPr>
                                    </m:ctrlPr>
                                  </m:fPr>
                                  <m:num>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𝑑</m:t>
                                        </m:r>
                                      </m:e>
                                      <m:sup>
                                        <m:r>
                                          <a:rPr lang="en-US" sz="1800" b="0" i="1">
                                            <a:effectLst/>
                                            <a:latin typeface="Cambria Math" panose="02040503050406030204" pitchFamily="18" charset="0"/>
                                          </a:rPr>
                                          <m:t>2</m:t>
                                        </m:r>
                                      </m:sup>
                                    </m:s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num>
                                  <m:den>
                                    <m:r>
                                      <a:rPr lang="en-US" sz="1800" b="0" i="1">
                                        <a:effectLst/>
                                        <a:latin typeface="Cambria Math" panose="02040503050406030204" pitchFamily="18" charset="0"/>
                                      </a:rPr>
                                      <m:t>𝑑</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𝑡</m:t>
                                        </m:r>
                                      </m:e>
                                      <m:sup>
                                        <m:r>
                                          <a:rPr lang="en-US" sz="1800" b="0" i="1">
                                            <a:effectLst/>
                                            <a:latin typeface="Cambria Math" panose="02040503050406030204" pitchFamily="18" charset="0"/>
                                          </a:rPr>
                                          <m:t>2</m:t>
                                        </m:r>
                                      </m:sup>
                                    </m:sSup>
                                  </m:den>
                                </m:f>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4161218915"/>
                      </a:ext>
                    </a:extLst>
                  </a:tr>
                  <a:tr h="115091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smtClean="0">
                                            <a:latin typeface="Cambria Math" panose="02040503050406030204" pitchFamily="18" charset="0"/>
                                          </a:rPr>
                                          <m:t>𝑒</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𝑧</m:t>
                                    </m:r>
                                  </m:e>
                                </m:d>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𝑖</m:t>
                                    </m:r>
                                  </m:sub>
                                </m:sSub>
                                <m:d>
                                  <m:dPr>
                                    <m:ctrlPr>
                                      <a:rPr lang="en-US" sz="1800" b="0" i="1">
                                        <a:effectLst/>
                                        <a:latin typeface="Cambria Math" panose="02040503050406030204" pitchFamily="18" charset="0"/>
                                      </a:rPr>
                                    </m:ctrlPr>
                                  </m:dPr>
                                  <m:e>
                                    <m:r>
                                      <a:rPr lang="en-US" sz="1800" b="0" i="1">
                                        <a:effectLst/>
                                        <a:latin typeface="Cambria Math" panose="02040503050406030204" pitchFamily="18" charset="0"/>
                                      </a:rPr>
                                      <m:t>0</m:t>
                                    </m:r>
                                  </m:e>
                                </m:d>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r>
                                  <a:rPr lang="en-US" sz="1800" b="0">
                                    <a:effectLst/>
                                    <a:latin typeface="Cambria Math" panose="02040503050406030204" pitchFamily="18" charset="0"/>
                                  </a:rPr>
                                  <m:t>−</m:t>
                                </m:r>
                                <m:sSub>
                                  <m:sSubPr>
                                    <m:ctrlPr>
                                      <a:rPr lang="en-US" sz="1800" b="0" i="1">
                                        <a:effectLst/>
                                        <a:latin typeface="Cambria Math" panose="02040503050406030204" pitchFamily="18" charset="0"/>
                                      </a:rPr>
                                    </m:ctrlPr>
                                  </m:sSubPr>
                                  <m:e>
                                    <m:sSub>
                                      <m:sSubPr>
                                        <m:ctrlPr>
                                          <a:rPr lang="en-US" sz="1800" b="0" i="1" smtClean="0">
                                            <a:latin typeface="Cambria Math" panose="02040503050406030204" pitchFamily="18" charset="0"/>
                                          </a:rPr>
                                        </m:ctrlPr>
                                      </m:sSubPr>
                                      <m:e>
                                        <m:r>
                                          <a:rPr lang="en-US" sz="1800" b="0" i="1">
                                            <a:latin typeface="Cambria Math" panose="02040503050406030204" pitchFamily="18" charset="0"/>
                                          </a:rPr>
                                          <m:t>𝐼</m:t>
                                        </m:r>
                                      </m:e>
                                      <m:sub>
                                        <m:r>
                                          <a:rPr lang="en-US" sz="1800" b="0" i="1">
                                            <a:latin typeface="Cambria Math" panose="02040503050406030204" pitchFamily="18" charset="0"/>
                                          </a:rPr>
                                          <m:t>𝑚</m:t>
                                        </m:r>
                                      </m:sub>
                                    </m:sSub>
                                  </m:e>
                                  <m:sub>
                                    <m:r>
                                      <a:rPr lang="en-US" sz="1800" b="0" i="1">
                                        <a:effectLst/>
                                        <a:latin typeface="Cambria Math" panose="02040503050406030204" pitchFamily="18" charset="0"/>
                                      </a:rPr>
                                      <m:t>𝑟</m:t>
                                    </m:r>
                                  </m:sub>
                                </m:sSub>
                                <m:r>
                                  <a:rPr lang="en-US" sz="1800" b="0">
                                    <a:effectLst/>
                                    <a:latin typeface="Cambria Math" panose="02040503050406030204" pitchFamily="18" charset="0"/>
                                  </a:rPr>
                                  <m:t>(</m:t>
                                </m:r>
                                <m:r>
                                  <a:rPr lang="en-US" sz="1800" b="0" i="1">
                                    <a:effectLst/>
                                    <a:latin typeface="Cambria Math" panose="02040503050406030204" pitchFamily="18" charset="0"/>
                                  </a:rPr>
                                  <m:t>0</m:t>
                                </m:r>
                                <m:r>
                                  <a:rPr lang="en-US" sz="1800" b="0">
                                    <a:effectLst/>
                                    <a:latin typeface="Cambria Math" panose="02040503050406030204" pitchFamily="18" charset="0"/>
                                  </a:rPr>
                                  <m:t>)</m:t>
                                </m:r>
                                <m:sSup>
                                  <m:sSupPr>
                                    <m:ctrlPr>
                                      <a:rPr lang="en-US" sz="1800" b="0" i="1">
                                        <a:effectLst/>
                                        <a:latin typeface="Cambria Math" panose="02040503050406030204" pitchFamily="18" charset="0"/>
                                      </a:rPr>
                                    </m:ctrlPr>
                                  </m:sSupPr>
                                  <m:e>
                                    <m:r>
                                      <a:rPr lang="en-US" sz="1800" b="0" i="1">
                                        <a:effectLst/>
                                        <a:latin typeface="Cambria Math" panose="02040503050406030204" pitchFamily="18" charset="0"/>
                                      </a:rPr>
                                      <m:t>𝑒</m:t>
                                    </m:r>
                                  </m:e>
                                  <m:sup>
                                    <m:r>
                                      <a:rPr lang="en-US" sz="1800" b="0">
                                        <a:effectLst/>
                                        <a:latin typeface="Cambria Math" panose="02040503050406030204" pitchFamily="18" charset="0"/>
                                      </a:rPr>
                                      <m:t>+</m:t>
                                    </m:r>
                                    <m:r>
                                      <a:rPr lang="en-US" sz="1800" b="0" i="1">
                                        <a:effectLst/>
                                        <a:latin typeface="Cambria Math" panose="02040503050406030204" pitchFamily="18" charset="0"/>
                                      </a:rPr>
                                      <m:t>𝛾</m:t>
                                    </m:r>
                                    <m:r>
                                      <a:rPr lang="en-US" sz="1800" b="0" i="1">
                                        <a:effectLst/>
                                        <a:latin typeface="Cambria Math" panose="02040503050406030204" pitchFamily="18" charset="0"/>
                                      </a:rPr>
                                      <m:t>𝑧</m:t>
                                    </m:r>
                                  </m:sup>
                                </m:sSup>
                              </m:oMath>
                            </m:oMathPara>
                          </a14:m>
                          <a:endParaRPr lang="en-US" sz="1800" b="0" dirty="0">
                            <a:effectLst/>
                            <a:latin typeface="Times New Roman" pitchFamily="18" charset="0"/>
                            <a:cs typeface="Times New Roman" pitchFamily="18" charset="0"/>
                          </a:endParaRPr>
                        </a:p>
                        <a:p>
                          <a:pPr marL="0" marR="0">
                            <a:lnSpc>
                              <a:spcPct val="107000"/>
                            </a:lnSpc>
                            <a:spcBef>
                              <a:spcPts val="0"/>
                            </a:spcBef>
                            <a:spcAft>
                              <a:spcPts val="0"/>
                            </a:spcAft>
                          </a:pPr>
                          <a:endParaRPr lang="en-US" sz="1800" b="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3955219018"/>
                      </a:ext>
                    </a:extLst>
                  </a:tr>
                  <a:tr h="38531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𝑟</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𝑙</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𝑔</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r>
                                      <a:rPr lang="en-US" sz="1800" b="0" i="1" kern="1200">
                                        <a:solidFill>
                                          <a:schemeClr val="tx1"/>
                                        </a:solidFill>
                                        <a:effectLst/>
                                        <a:latin typeface="Cambria Math" panose="02040503050406030204" pitchFamily="18" charset="0"/>
                                        <a:ea typeface="+mn-ea"/>
                                        <a:cs typeface="+mn-cs"/>
                                      </a:rPr>
                                      <m:t>𝑐</m:t>
                                    </m:r>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𝜌</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𝛾</m:t>
                                </m:r>
                                <m:r>
                                  <a:rPr lang="en-US" sz="1800" b="0" i="1" kern="1200" smtClean="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𝐺</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a:latin typeface="Cambria Math" panose="02040503050406030204" pitchFamily="18" charset="0"/>
                                          </a:rPr>
                                          <m:t>𝑚</m:t>
                                        </m:r>
                                      </m:sub>
                                    </m:sSub>
                                    <m:r>
                                      <a:rPr lang="en-US" sz="1800" b="0" i="1" kern="1200">
                                        <a:solidFill>
                                          <a:schemeClr val="tx1"/>
                                        </a:solidFill>
                                        <a:effectLst/>
                                        <a:latin typeface="Cambria Math" panose="02040503050406030204" pitchFamily="18" charset="0"/>
                                        <a:ea typeface="+mn-ea"/>
                                        <a:cs typeface="+mn-cs"/>
                                      </a:rPr>
                                      <m:t>)</m:t>
                                    </m:r>
                                  </m:e>
                                </m:rad>
                                <m:r>
                                  <a:rPr lang="en-US" sz="1800" b="0" i="1" kern="1200">
                                    <a:solidFill>
                                      <a:schemeClr val="tx1"/>
                                    </a:solidFill>
                                    <a:effectLst/>
                                    <a:latin typeface="Cambria Math" panose="02040503050406030204" pitchFamily="18" charset="0"/>
                                    <a:ea typeface="+mn-ea"/>
                                    <a:cs typeface="+mn-cs"/>
                                  </a:rPr>
                                  <m:t>=</m:t>
                                </m:r>
                                <m:rad>
                                  <m:radPr>
                                    <m:degHide m:val="on"/>
                                    <m:ctrlPr>
                                      <a:rPr lang="en-US" sz="1800" b="0" i="1" kern="1200">
                                        <a:solidFill>
                                          <a:schemeClr val="tx1"/>
                                        </a:solidFill>
                                        <a:effectLst/>
                                        <a:latin typeface="Cambria Math" panose="02040503050406030204" pitchFamily="18" charset="0"/>
                                        <a:ea typeface="+mn-ea"/>
                                        <a:cs typeface="+mn-cs"/>
                                      </a:rPr>
                                    </m:ctrlPr>
                                  </m:radPr>
                                  <m:deg/>
                                  <m:e>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𝜔𝜇</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𝜎</m:t>
                                    </m:r>
                                    <m:r>
                                      <a:rPr lang="en-US" sz="1800" b="0" i="1" kern="1200">
                                        <a:solidFill>
                                          <a:schemeClr val="tx1"/>
                                        </a:solidFill>
                                        <a:effectLst/>
                                        <a:latin typeface="Cambria Math" panose="02040503050406030204" pitchFamily="18" charset="0"/>
                                        <a:ea typeface="+mn-ea"/>
                                        <a:cs typeface="+mn-cs"/>
                                      </a:rPr>
                                      <m:t>+</m:t>
                                    </m:r>
                                    <m:r>
                                      <a:rPr lang="en-US" sz="1800" b="0" i="1" kern="1200">
                                        <a:solidFill>
                                          <a:schemeClr val="tx1"/>
                                        </a:solidFill>
                                        <a:effectLst/>
                                        <a:latin typeface="Cambria Math" panose="02040503050406030204" pitchFamily="18" charset="0"/>
                                        <a:ea typeface="+mn-ea"/>
                                        <a:cs typeface="+mn-cs"/>
                                      </a:rPr>
                                      <m:t>𝑗</m:t>
                                    </m:r>
                                    <m:r>
                                      <a:rPr lang="en-US" sz="1800" b="0" i="1" kern="1200">
                                        <a:solidFill>
                                          <a:schemeClr val="tx1"/>
                                        </a:solidFill>
                                        <a:effectLst/>
                                        <a:latin typeface="Cambria Math" panose="02040503050406030204" pitchFamily="18" charset="0"/>
                                        <a:ea typeface="+mn-ea"/>
                                        <a:cs typeface="+mn-cs"/>
                                      </a:rPr>
                                      <m:t>𝜔𝜀</m:t>
                                    </m:r>
                                    <m:r>
                                      <a:rPr lang="en-US" sz="1800" b="0" i="1" kern="1200">
                                        <a:solidFill>
                                          <a:schemeClr val="tx1"/>
                                        </a:solidFill>
                                        <a:effectLst/>
                                        <a:latin typeface="Cambria Math" panose="02040503050406030204" pitchFamily="18" charset="0"/>
                                        <a:ea typeface="+mn-ea"/>
                                        <a:cs typeface="+mn-cs"/>
                                      </a:rPr>
                                      <m:t>)</m:t>
                                    </m:r>
                                  </m:e>
                                </m:rad>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𝛼</m:t>
                                </m:r>
                                <m:r>
                                  <a:rPr lang="en-US" sz="1800" b="0" i="1" kern="1200" smtClean="0">
                                    <a:solidFill>
                                      <a:schemeClr val="tx1"/>
                                    </a:solidFill>
                                    <a:effectLst/>
                                    <a:latin typeface="Cambria Math" panose="02040503050406030204" pitchFamily="18" charset="0"/>
                                    <a:ea typeface="+mn-ea"/>
                                    <a:cs typeface="+mn-cs"/>
                                  </a:rPr>
                                  <m:t>+</m:t>
                                </m:r>
                                <m:r>
                                  <a:rPr lang="en-US" sz="1800" b="0" i="1" kern="1200" smtClean="0">
                                    <a:solidFill>
                                      <a:schemeClr val="tx1"/>
                                    </a:solidFill>
                                    <a:effectLst/>
                                    <a:latin typeface="Cambria Math" panose="02040503050406030204" pitchFamily="18" charset="0"/>
                                    <a:ea typeface="+mn-ea"/>
                                    <a:cs typeface="+mn-cs"/>
                                  </a:rPr>
                                  <m:t>𝑗</m:t>
                                </m:r>
                                <m:r>
                                  <a:rPr lang="en-US" sz="1800" b="0" i="1" kern="1200" smtClean="0">
                                    <a:solidFill>
                                      <a:schemeClr val="tx1"/>
                                    </a:solidFill>
                                    <a:effectLst/>
                                    <a:latin typeface="Cambria Math" panose="02040503050406030204" pitchFamily="18" charset="0"/>
                                    <a:ea typeface="+mn-ea"/>
                                    <a:cs typeface="+mn-cs"/>
                                  </a:rPr>
                                  <m:t>𝛽</m:t>
                                </m:r>
                              </m:oMath>
                            </m:oMathPara>
                          </a14:m>
                          <a:endParaRPr lang="en-US" sz="18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213677742"/>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20559509"/>
                  </p:ext>
                </p:extLst>
              </p:nvPr>
            </p:nvGraphicFramePr>
            <p:xfrm>
              <a:off x="1943713" y="1341759"/>
              <a:ext cx="8304574" cy="5394999"/>
            </p:xfrm>
            <a:graphic>
              <a:graphicData uri="http://schemas.openxmlformats.org/drawingml/2006/table">
                <a:tbl>
                  <a:tblPr firstRow="1" firstCol="1" bandRow="1">
                    <a:tableStyleId>{5940675A-B579-460E-94D1-54222C63F5DA}</a:tableStyleId>
                  </a:tblPr>
                  <a:tblGrid>
                    <a:gridCol w="4172444">
                      <a:extLst>
                        <a:ext uri="{9D8B030D-6E8A-4147-A177-3AD203B41FA5}">
                          <a16:colId xmlns:a16="http://schemas.microsoft.com/office/drawing/2014/main" xmlns="" xmlns:a14="http://schemas.microsoft.com/office/drawing/2010/main" val="3581561559"/>
                        </a:ext>
                      </a:extLst>
                    </a:gridCol>
                    <a:gridCol w="4132130">
                      <a:extLst>
                        <a:ext uri="{9D8B030D-6E8A-4147-A177-3AD203B41FA5}">
                          <a16:colId xmlns:a16="http://schemas.microsoft.com/office/drawing/2014/main" xmlns="" xmlns:a14="http://schemas.microsoft.com/office/drawing/2010/main" val="3382901946"/>
                        </a:ext>
                      </a:extLst>
                    </a:gridCol>
                  </a:tblGrid>
                  <a:tr h="335762">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Electric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US" sz="2000" b="0" dirty="0" smtClean="0">
                              <a:effectLst/>
                              <a:latin typeface="Times New Roman" pitchFamily="18" charset="0"/>
                              <a:cs typeface="Times New Roman" pitchFamily="18" charset="0"/>
                            </a:rPr>
                            <a:t>Magnetic Transmission Line</a:t>
                          </a:r>
                          <a:endParaRPr lang="en-US" sz="2000" b="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xmlns="" xmlns:a14="http://schemas.microsoft.com/office/drawing/2010/main" val="3544196432"/>
                      </a:ext>
                    </a:extLst>
                  </a:tr>
                  <a:tr h="1388301">
                    <a:tc>
                      <a:txBody>
                        <a:bodyPr/>
                        <a:lstStyle/>
                        <a:p>
                          <a:endParaRPr lang="en-US"/>
                        </a:p>
                      </a:txBody>
                      <a:tcPr marL="68580" marR="68580" marT="0" marB="0">
                        <a:blipFill rotWithShape="1">
                          <a:blip r:embed="rId2"/>
                          <a:stretch>
                            <a:fillRect l="-146" t="-29386" r="-99269" b="-270175"/>
                          </a:stretch>
                        </a:blipFill>
                      </a:tcPr>
                    </a:tc>
                    <a:tc>
                      <a:txBody>
                        <a:bodyPr/>
                        <a:lstStyle/>
                        <a:p>
                          <a:endParaRPr lang="en-US"/>
                        </a:p>
                      </a:txBody>
                      <a:tcPr marL="68580" marR="68580" marT="0" marB="0">
                        <a:blipFill rotWithShape="1">
                          <a:blip r:embed="rId2"/>
                          <a:stretch>
                            <a:fillRect l="-101032" t="-29386" r="-147" b="-270175"/>
                          </a:stretch>
                        </a:blipFill>
                      </a:tcPr>
                    </a:tc>
                    <a:extLst>
                      <a:ext uri="{0D108BD9-81ED-4DB2-BD59-A6C34878D82A}">
                        <a16:rowId xmlns:a16="http://schemas.microsoft.com/office/drawing/2014/main" xmlns="" xmlns:a14="http://schemas.microsoft.com/office/drawing/2010/main" val="129884245"/>
                      </a:ext>
                    </a:extLst>
                  </a:tr>
                  <a:tr h="1451674">
                    <a:tc>
                      <a:txBody>
                        <a:bodyPr/>
                        <a:lstStyle/>
                        <a:p>
                          <a:endParaRPr lang="en-US"/>
                        </a:p>
                      </a:txBody>
                      <a:tcPr marL="68580" marR="68580" marT="0" marB="0">
                        <a:blipFill rotWithShape="1">
                          <a:blip r:embed="rId2"/>
                          <a:stretch>
                            <a:fillRect l="-146" t="-123950" r="-99269" b="-158824"/>
                          </a:stretch>
                        </a:blipFill>
                      </a:tcPr>
                    </a:tc>
                    <a:tc>
                      <a:txBody>
                        <a:bodyPr/>
                        <a:lstStyle/>
                        <a:p>
                          <a:endParaRPr lang="en-US"/>
                        </a:p>
                      </a:txBody>
                      <a:tcPr marL="68580" marR="68580" marT="0" marB="0">
                        <a:blipFill rotWithShape="1">
                          <a:blip r:embed="rId2"/>
                          <a:stretch>
                            <a:fillRect l="-101032" t="-123950" r="-147" b="-158824"/>
                          </a:stretch>
                        </a:blipFill>
                      </a:tcPr>
                    </a:tc>
                    <a:extLst>
                      <a:ext uri="{0D108BD9-81ED-4DB2-BD59-A6C34878D82A}">
                        <a16:rowId xmlns:a16="http://schemas.microsoft.com/office/drawing/2014/main" xmlns="" xmlns:a14="http://schemas.microsoft.com/office/drawing/2010/main" val="4161218915"/>
                      </a:ext>
                    </a:extLst>
                  </a:tr>
                  <a:tr h="1214946">
                    <a:tc>
                      <a:txBody>
                        <a:bodyPr/>
                        <a:lstStyle/>
                        <a:p>
                          <a:endParaRPr lang="en-US"/>
                        </a:p>
                      </a:txBody>
                      <a:tcPr marL="68580" marR="68580" marT="0" marB="0">
                        <a:blipFill rotWithShape="1">
                          <a:blip r:embed="rId2"/>
                          <a:stretch>
                            <a:fillRect l="-146" t="-267839" r="-99269" b="-89950"/>
                          </a:stretch>
                        </a:blipFill>
                      </a:tcPr>
                    </a:tc>
                    <a:tc>
                      <a:txBody>
                        <a:bodyPr/>
                        <a:lstStyle/>
                        <a:p>
                          <a:endParaRPr lang="en-US"/>
                        </a:p>
                      </a:txBody>
                      <a:tcPr marL="68580" marR="68580" marT="0" marB="0">
                        <a:blipFill rotWithShape="1">
                          <a:blip r:embed="rId2"/>
                          <a:stretch>
                            <a:fillRect l="-101032" t="-267839" r="-147" b="-89950"/>
                          </a:stretch>
                        </a:blipFill>
                      </a:tcPr>
                    </a:tc>
                    <a:extLst>
                      <a:ext uri="{0D108BD9-81ED-4DB2-BD59-A6C34878D82A}">
                        <a16:rowId xmlns:a16="http://schemas.microsoft.com/office/drawing/2014/main" xmlns="" xmlns:a14="http://schemas.microsoft.com/office/drawing/2010/main" val="3955219018"/>
                      </a:ext>
                    </a:extLst>
                  </a:tr>
                  <a:tr h="1004316">
                    <a:tc>
                      <a:txBody>
                        <a:bodyPr/>
                        <a:lstStyle/>
                        <a:p>
                          <a:endParaRPr lang="en-US"/>
                        </a:p>
                      </a:txBody>
                      <a:tcPr marL="68580" marR="68580" marT="0" marB="0">
                        <a:blipFill rotWithShape="1">
                          <a:blip r:embed="rId2"/>
                          <a:stretch>
                            <a:fillRect l="-146" t="-443636" r="-99269" b="-8485"/>
                          </a:stretch>
                        </a:blipFill>
                      </a:tcPr>
                    </a:tc>
                    <a:tc>
                      <a:txBody>
                        <a:bodyPr/>
                        <a:lstStyle/>
                        <a:p>
                          <a:endParaRPr lang="en-US"/>
                        </a:p>
                      </a:txBody>
                      <a:tcPr marL="68580" marR="68580" marT="0" marB="0">
                        <a:blipFill rotWithShape="1">
                          <a:blip r:embed="rId2"/>
                          <a:stretch>
                            <a:fillRect l="-101032" t="-443636" r="-147" b="-8485"/>
                          </a:stretch>
                        </a:blipFill>
                      </a:tcPr>
                    </a:tc>
                    <a:extLst>
                      <a:ext uri="{0D108BD9-81ED-4DB2-BD59-A6C34878D82A}">
                        <a16:rowId xmlns:a16="http://schemas.microsoft.com/office/drawing/2014/main" xmlns="" xmlns:a14="http://schemas.microsoft.com/office/drawing/2010/main" val="213677742"/>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55530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2.4. Summary of Three Magnetic Circuit Models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975429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2.4. Comparison of Different Models </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Reluctance Model</a:t>
                          </a:r>
                        </a:p>
                      </a:txBody>
                      <a:tcPr/>
                    </a:tc>
                    <a:tc>
                      <a:txBody>
                        <a:bodyPr/>
                        <a:lstStyle/>
                        <a:p>
                          <a:pPr algn="ctr"/>
                          <a:r>
                            <a:rPr lang="en-US" sz="1800" b="1" dirty="0">
                              <a:latin typeface="Times New Roman" pitchFamily="18" charset="0"/>
                              <a:cs typeface="Times New Roman" pitchFamily="18" charset="0"/>
                            </a:rPr>
                            <a:t>Permeance-Capacitance</a:t>
                          </a:r>
                          <a:r>
                            <a:rPr lang="en-US" sz="1800" b="1" baseline="0" dirty="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a:latin typeface="Times New Roman" pitchFamily="18" charset="0"/>
                              <a:cs typeface="Times New Roman" pitchFamily="18" charset="0"/>
                            </a:rPr>
                            <a:t>Transmission Line Model</a:t>
                          </a:r>
                        </a:p>
                      </a:txBody>
                      <a:tcPr/>
                    </a:tc>
                    <a:extLst>
                      <a:ext uri="{0D108BD9-81ED-4DB2-BD59-A6C34878D82A}">
                        <a16:rowId xmlns:a16="http://schemas.microsoft.com/office/drawing/2014/main" val="1558632924"/>
                      </a:ext>
                    </a:extLst>
                  </a:tr>
                  <a:tr h="370840">
                    <a:tc>
                      <a:txBody>
                        <a:bodyPr/>
                        <a:lstStyle/>
                        <a:p>
                          <a:pPr algn="ctr"/>
                          <a:r>
                            <a:rPr lang="en-US" sz="1800" b="1" dirty="0">
                              <a:latin typeface="Times New Roman" pitchFamily="18" charset="0"/>
                              <a:cs typeface="Times New Roman" pitchFamily="18" charset="0"/>
                            </a:rPr>
                            <a:t>Conserved Quantity</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Flux </a:t>
                          </a:r>
                        </a:p>
                        <a:p>
                          <a:pPr algn="ctr"/>
                          <a:r>
                            <a:rPr lang="en-US" sz="1800" dirty="0">
                              <a:latin typeface="Times New Roman" pitchFamily="18" charset="0"/>
                              <a:cs typeface="Times New Roman" pitchFamily="18" charset="0"/>
                            </a:rPr>
                            <a:t>[Volt-Second]</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extLst>
                      <a:ext uri="{0D108BD9-81ED-4DB2-BD59-A6C34878D82A}">
                        <a16:rowId xmlns:a16="http://schemas.microsoft.com/office/drawing/2014/main" val="2788719644"/>
                      </a:ext>
                    </a:extLst>
                  </a:tr>
                  <a:tr h="370840">
                    <a:tc>
                      <a:txBody>
                        <a:bodyPr/>
                        <a:lstStyle/>
                        <a:p>
                          <a:pPr algn="ctr"/>
                          <a:r>
                            <a:rPr lang="en-US" sz="1800" b="1" dirty="0">
                              <a:latin typeface="Times New Roman" pitchFamily="18" charset="0"/>
                              <a:cs typeface="Times New Roman" pitchFamily="18" charset="0"/>
                            </a:rPr>
                            <a:t>Flow Variable</a:t>
                          </a:r>
                        </a:p>
                      </a:txBody>
                      <a:tcPr/>
                    </a:tc>
                    <a:tc>
                      <a:txBody>
                        <a:bodyPr/>
                        <a:lstStyle/>
                        <a:p>
                          <a:pPr algn="ctr"/>
                          <a:r>
                            <a:rPr lang="en-US" sz="1800" dirty="0">
                              <a:latin typeface="Times New Roman" pitchFamily="18" charset="0"/>
                              <a:cs typeface="Times New Roman" pitchFamily="18" charset="0"/>
                            </a:rPr>
                            <a:t>Magnetic Flux</a:t>
                          </a:r>
                        </a:p>
                        <a:p>
                          <a:pPr algn="ctr"/>
                          <a:r>
                            <a:rPr lang="en-US" sz="1800" dirty="0">
                              <a:latin typeface="Times New Roman" pitchFamily="18" charset="0"/>
                              <a:cs typeface="Times New Roman" pitchFamily="18" charset="0"/>
                            </a:rPr>
                            <a:t> [Volt-Second]</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tc>
                      <a:txBody>
                        <a:bodyPr/>
                        <a:lstStyle/>
                        <a:p>
                          <a:pPr algn="ctr"/>
                          <a:r>
                            <a:rPr lang="en-US" sz="1800" dirty="0">
                              <a:latin typeface="Times New Roman" pitchFamily="18" charset="0"/>
                              <a:cs typeface="Times New Roman" pitchFamily="18" charset="0"/>
                            </a:rPr>
                            <a:t>Rate of change of Magnetic Flux [Volt]</a:t>
                          </a:r>
                        </a:p>
                      </a:txBody>
                      <a:tcPr/>
                    </a:tc>
                    <a:extLst>
                      <a:ext uri="{0D108BD9-81ED-4DB2-BD59-A6C34878D82A}">
                        <a16:rowId xmlns:a16="http://schemas.microsoft.com/office/drawing/2014/main" val="3559782943"/>
                      </a:ext>
                    </a:extLst>
                  </a:tr>
                  <a:tr h="370840">
                    <a:tc>
                      <a:txBody>
                        <a:bodyPr/>
                        <a:lstStyle/>
                        <a:p>
                          <a:pPr algn="ctr"/>
                          <a:r>
                            <a:rPr lang="en-US" sz="1800" b="1" dirty="0">
                              <a:latin typeface="Times New Roman" pitchFamily="18" charset="0"/>
                              <a:cs typeface="Times New Roman" pitchFamily="18" charset="0"/>
                            </a:rPr>
                            <a:t>Effort Variable</a:t>
                          </a:r>
                        </a:p>
                      </a:txBody>
                      <a:tcPr/>
                    </a:tc>
                    <a:tc>
                      <a:txBody>
                        <a:bodyPr/>
                        <a:lstStyle/>
                        <a:p>
                          <a:pPr algn="ctr"/>
                          <a:r>
                            <a:rPr lang="en-US" sz="1800" dirty="0">
                              <a:latin typeface="Times New Roman" pitchFamily="18" charset="0"/>
                              <a:cs typeface="Times New Roman" pitchFamily="18" charset="0"/>
                            </a:rPr>
                            <a:t>Magnetomotive Force [Ampere]</a:t>
                          </a:r>
                        </a:p>
                      </a:txBody>
                      <a:tcPr/>
                    </a:tc>
                    <a:tc>
                      <a:txBody>
                        <a:bodyPr/>
                        <a:lstStyle/>
                        <a:p>
                          <a:pPr algn="ctr"/>
                          <a:r>
                            <a:rPr lang="en-US" sz="1800" dirty="0">
                              <a:latin typeface="Times New Roman" pitchFamily="18" charset="0"/>
                              <a:cs typeface="Times New Roman" pitchFamily="18" charset="0"/>
                            </a:rPr>
                            <a:t>Magnetomotive Force </a:t>
                          </a:r>
                        </a:p>
                        <a:p>
                          <a:pPr algn="ctr"/>
                          <a:r>
                            <a:rPr lang="en-US" sz="1800" dirty="0">
                              <a:latin typeface="Times New Roman" pitchFamily="18" charset="0"/>
                              <a:cs typeface="Times New Roman" pitchFamily="18" charset="0"/>
                            </a:rPr>
                            <a:t>[Ampere]</a:t>
                          </a:r>
                        </a:p>
                      </a:txBody>
                      <a:tcPr/>
                    </a:tc>
                    <a:tc>
                      <a:txBody>
                        <a:bodyPr/>
                        <a:lstStyle/>
                        <a:p>
                          <a:pPr algn="ctr"/>
                          <a:r>
                            <a:rPr lang="en-US" sz="1800" dirty="0">
                              <a:latin typeface="Times New Roman" pitchFamily="18" charset="0"/>
                              <a:cs typeface="Times New Roman" pitchFamily="18" charset="0"/>
                            </a:rPr>
                            <a:t>Magnetomotive Force</a:t>
                          </a:r>
                        </a:p>
                        <a:p>
                          <a:pPr algn="ctr"/>
                          <a:r>
                            <a:rPr lang="en-US" sz="1800" dirty="0">
                              <a:latin typeface="Times New Roman" pitchFamily="18" charset="0"/>
                              <a:cs typeface="Times New Roman" pitchFamily="18" charset="0"/>
                            </a:rPr>
                            <a:t> [Ampere]</a:t>
                          </a:r>
                        </a:p>
                      </a:txBody>
                      <a:tcPr/>
                    </a:tc>
                    <a:extLst>
                      <a:ext uri="{0D108BD9-81ED-4DB2-BD59-A6C34878D82A}">
                        <a16:rowId xmlns:a16="http://schemas.microsoft.com/office/drawing/2014/main" val="3590960478"/>
                      </a:ext>
                    </a:extLst>
                  </a:tr>
                  <a:tr h="370840">
                    <a:tc>
                      <a:txBody>
                        <a:bodyPr/>
                        <a:lstStyle/>
                        <a:p>
                          <a:pPr algn="ctr"/>
                          <a:r>
                            <a:rPr lang="en-US" sz="1800" b="1" dirty="0">
                              <a:latin typeface="Times New Roman" pitchFamily="18" charset="0"/>
                              <a:cs typeface="Times New Roman" pitchFamily="18" charset="0"/>
                            </a:rPr>
                            <a:t>Energy Dissipation Element</a:t>
                          </a:r>
                        </a:p>
                      </a:txBody>
                      <a:tcPr/>
                    </a:tc>
                    <a:tc>
                      <a:txBody>
                        <a:bodyPr/>
                        <a:lstStyle/>
                        <a:p>
                          <a:pPr algn="ctr"/>
                          <a:r>
                            <a:rPr lang="en-US" sz="1800" dirty="0">
                              <a:latin typeface="Times New Roman" pitchFamily="18" charset="0"/>
                              <a:cs typeface="Times New Roman" pitchFamily="18" charset="0"/>
                            </a:rPr>
                            <a:t>Magnetic Reluctance [</a:t>
                          </a:r>
                          <a14:m>
                            <m:oMath xmlns:m="http://schemas.openxmlformats.org/officeDocument/2006/math">
                              <m:sSup>
                                <m:sSupPr>
                                  <m:ctrlPr>
                                    <a:rPr lang="en-US" sz="1800" i="1" dirty="0" smtClean="0">
                                      <a:effectLst/>
                                      <a:latin typeface="Cambria Math" panose="02040503050406030204" pitchFamily="18" charset="0"/>
                                    </a:rPr>
                                  </m:ctrlPr>
                                </m:sSupPr>
                                <m:e>
                                  <m:r>
                                    <m:rPr>
                                      <m:nor/>
                                    </m:rPr>
                                    <a:rPr lang="en-US" sz="1800" dirty="0" smtClean="0">
                                      <a:latin typeface="Times New Roman" pitchFamily="18" charset="0"/>
                                      <a:cs typeface="Times New Roman" pitchFamily="18" charset="0"/>
                                    </a:rPr>
                                    <m:t>Henry</m:t>
                                  </m:r>
                                </m:e>
                                <m:sup>
                                  <m:r>
                                    <a:rPr lang="en-US" sz="1800" i="1" dirty="0" smtClean="0">
                                      <a:effectLst/>
                                      <a:latin typeface="Cambria Math" panose="02040503050406030204" pitchFamily="18" charset="0"/>
                                    </a:rPr>
                                    <m:t>−1</m:t>
                                  </m:r>
                                </m:sup>
                              </m:sSup>
                            </m:oMath>
                          </a14:m>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Conductance </a:t>
                          </a:r>
                        </a:p>
                        <a:p>
                          <a:pPr algn="ctr"/>
                          <a:r>
                            <a:rPr lang="en-US" sz="1800" dirty="0">
                              <a:latin typeface="Times New Roman" pitchFamily="18" charset="0"/>
                              <a:cs typeface="Times New Roman" pitchFamily="18" charset="0"/>
                            </a:rPr>
                            <a:t>[Ohm]</a:t>
                          </a:r>
                        </a:p>
                      </a:txBody>
                      <a:tcPr/>
                    </a:tc>
                    <a:extLst>
                      <a:ext uri="{0D108BD9-81ED-4DB2-BD59-A6C34878D82A}">
                        <a16:rowId xmlns:a16="http://schemas.microsoft.com/office/drawing/2014/main" val="275593643"/>
                      </a:ext>
                    </a:extLst>
                  </a:tr>
                  <a:tr h="370840">
                    <a:tc>
                      <a:txBody>
                        <a:bodyPr/>
                        <a:lstStyle/>
                        <a:p>
                          <a:pPr algn="ctr"/>
                          <a:r>
                            <a:rPr lang="en-US" sz="1800" b="1" dirty="0">
                              <a:latin typeface="Times New Roman" pitchFamily="18" charset="0"/>
                              <a:cs typeface="Times New Roman" pitchFamily="18" charset="0"/>
                            </a:rPr>
                            <a:t>Electrical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a:t>
                          </a:r>
                        </a:p>
                      </a:txBody>
                      <a:tcPr/>
                    </a:tc>
                    <a:tc>
                      <a:txBody>
                        <a:bodyPr/>
                        <a:lstStyle/>
                        <a:p>
                          <a:pPr algn="ctr"/>
                          <a:r>
                            <a:rPr lang="en-US" sz="1800" dirty="0">
                              <a:latin typeface="Times New Roman" pitchFamily="18" charset="0"/>
                              <a:cs typeface="Times New Roman" pitchFamily="18" charset="0"/>
                            </a:rPr>
                            <a:t>Magnetic Capacitance </a:t>
                          </a:r>
                        </a:p>
                        <a:p>
                          <a:pPr algn="ctr"/>
                          <a:r>
                            <a:rPr lang="en-US" sz="1800" dirty="0">
                              <a:latin typeface="Times New Roman" pitchFamily="18" charset="0"/>
                              <a:cs typeface="Times New Roman" pitchFamily="18" charset="0"/>
                            </a:rPr>
                            <a:t>[Farad]</a:t>
                          </a:r>
                        </a:p>
                      </a:txBody>
                      <a:tcPr/>
                    </a:tc>
                    <a:extLst>
                      <a:ext uri="{0D108BD9-81ED-4DB2-BD59-A6C34878D82A}">
                        <a16:rowId xmlns:a16="http://schemas.microsoft.com/office/drawing/2014/main" val="687365440"/>
                      </a:ext>
                    </a:extLst>
                  </a:tr>
                  <a:tr h="370840">
                    <a:tc>
                      <a:txBody>
                        <a:bodyPr/>
                        <a:lstStyle/>
                        <a:p>
                          <a:pPr algn="ctr"/>
                          <a:r>
                            <a:rPr lang="en-US" sz="1800" b="1" dirty="0">
                              <a:latin typeface="Times New Roman" pitchFamily="18" charset="0"/>
                              <a:cs typeface="Times New Roman" pitchFamily="18" charset="0"/>
                            </a:rPr>
                            <a:t>Magnetic Energy Storage Element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Magnetic Permeance </a:t>
                          </a:r>
                        </a:p>
                        <a:p>
                          <a:pPr algn="ctr"/>
                          <a:r>
                            <a:rPr lang="en-US" sz="1800" dirty="0">
                              <a:latin typeface="Times New Roman" pitchFamily="18" charset="0"/>
                              <a:cs typeface="Times New Roman" pitchFamily="18" charset="0"/>
                            </a:rPr>
                            <a:t>[Henry]</a:t>
                          </a:r>
                        </a:p>
                      </a:txBody>
                      <a:tcPr/>
                    </a:tc>
                    <a:tc>
                      <a:txBody>
                        <a:bodyPr/>
                        <a:lstStyle/>
                        <a:p>
                          <a:pPr algn="ctr"/>
                          <a:r>
                            <a:rPr lang="en-US" sz="1800" dirty="0">
                              <a:latin typeface="Times New Roman" pitchFamily="18" charset="0"/>
                              <a:cs typeface="Times New Roman" pitchFamily="18" charset="0"/>
                            </a:rPr>
                            <a:t>Magnetic Inductance</a:t>
                          </a:r>
                        </a:p>
                        <a:p>
                          <a:pPr algn="ctr"/>
                          <a:r>
                            <a:rPr lang="en-US" sz="1800" dirty="0">
                              <a:latin typeface="Times New Roman" pitchFamily="18" charset="0"/>
                              <a:cs typeface="Times New Roman" pitchFamily="18" charset="0"/>
                            </a:rPr>
                            <a:t> [Henry]</a:t>
                          </a:r>
                        </a:p>
                      </a:txBody>
                      <a:tcPr/>
                    </a:tc>
                    <a:extLst>
                      <a:ext uri="{0D108BD9-81ED-4DB2-BD59-A6C34878D82A}">
                        <a16:rowId xmlns:a16="http://schemas.microsoft.com/office/drawing/2014/main" val="153819349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064615110"/>
                  </p:ext>
                </p:extLst>
              </p:nvPr>
            </p:nvGraphicFramePr>
            <p:xfrm>
              <a:off x="535578" y="1825625"/>
              <a:ext cx="11254640" cy="4211320"/>
            </p:xfrm>
            <a:graphic>
              <a:graphicData uri="http://schemas.openxmlformats.org/drawingml/2006/table">
                <a:tbl>
                  <a:tblPr firstRow="1" bandRow="1">
                    <a:tableStyleId>{5940675A-B579-460E-94D1-54222C63F5DA}</a:tableStyleId>
                  </a:tblPr>
                  <a:tblGrid>
                    <a:gridCol w="2089491">
                      <a:extLst>
                        <a:ext uri="{9D8B030D-6E8A-4147-A177-3AD203B41FA5}">
                          <a16:colId xmlns:a16="http://schemas.microsoft.com/office/drawing/2014/main" val="4172966311"/>
                        </a:ext>
                      </a:extLst>
                    </a:gridCol>
                    <a:gridCol w="2499214">
                      <a:extLst>
                        <a:ext uri="{9D8B030D-6E8A-4147-A177-3AD203B41FA5}">
                          <a16:colId xmlns:a16="http://schemas.microsoft.com/office/drawing/2014/main" val="1255871291"/>
                        </a:ext>
                      </a:extLst>
                    </a:gridCol>
                    <a:gridCol w="3488275">
                      <a:extLst>
                        <a:ext uri="{9D8B030D-6E8A-4147-A177-3AD203B41FA5}">
                          <a16:colId xmlns:a16="http://schemas.microsoft.com/office/drawing/2014/main" val="3298123944"/>
                        </a:ext>
                      </a:extLst>
                    </a:gridCol>
                    <a:gridCol w="3177660">
                      <a:extLst>
                        <a:ext uri="{9D8B030D-6E8A-4147-A177-3AD203B41FA5}">
                          <a16:colId xmlns:a16="http://schemas.microsoft.com/office/drawing/2014/main" val="148908771"/>
                        </a:ext>
                      </a:extLst>
                    </a:gridCol>
                  </a:tblGrid>
                  <a:tr h="370840">
                    <a:tc>
                      <a:txBody>
                        <a:bodyPr/>
                        <a:lstStyle/>
                        <a:p>
                          <a:pPr algn="ct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Reluctance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Permeance-Capacitance</a:t>
                          </a:r>
                          <a:r>
                            <a:rPr lang="en-US" sz="1800" b="1" baseline="0" dirty="0" smtClean="0">
                              <a:latin typeface="Times New Roman" pitchFamily="18" charset="0"/>
                              <a:cs typeface="Times New Roman" pitchFamily="18" charset="0"/>
                            </a:rPr>
                            <a:t> Model</a:t>
                          </a:r>
                          <a:endParaRPr lang="en-US" sz="1800" b="1" dirty="0">
                            <a:latin typeface="Times New Roman" pitchFamily="18" charset="0"/>
                            <a:cs typeface="Times New Roman" pitchFamily="18" charset="0"/>
                          </a:endParaRPr>
                        </a:p>
                      </a:txBody>
                      <a:tcPr/>
                    </a:tc>
                    <a:tc>
                      <a:txBody>
                        <a:bodyPr/>
                        <a:lstStyle/>
                        <a:p>
                          <a:pPr algn="ctr"/>
                          <a:r>
                            <a:rPr lang="en-US" sz="1800" b="1" dirty="0" smtClean="0">
                              <a:latin typeface="Times New Roman" pitchFamily="18" charset="0"/>
                              <a:cs typeface="Times New Roman" pitchFamily="18" charset="0"/>
                            </a:rPr>
                            <a:t>Transmission Line Model</a:t>
                          </a:r>
                          <a:endParaRPr lang="en-US" sz="1800" b="1" dirty="0">
                            <a:latin typeface="Times New Roman" pitchFamily="18" charset="0"/>
                            <a:cs typeface="Times New Roman" pitchFamily="18" charset="0"/>
                          </a:endParaRPr>
                        </a:p>
                      </a:txBody>
                      <a:tcPr/>
                    </a:tc>
                    <a:extLst>
                      <a:ext uri="{0D108BD9-81ED-4DB2-BD59-A6C34878D82A}">
                        <a16:rowId xmlns:a16="http://schemas.microsoft.com/office/drawing/2014/main" val="1558632924"/>
                      </a:ext>
                    </a:extLst>
                  </a:tr>
                  <a:tr h="640080">
                    <a:tc>
                      <a:txBody>
                        <a:bodyPr/>
                        <a:lstStyle/>
                        <a:p>
                          <a:pPr algn="ctr"/>
                          <a:r>
                            <a:rPr lang="en-US" sz="1800" b="1" dirty="0" smtClean="0">
                              <a:latin typeface="Times New Roman" pitchFamily="18" charset="0"/>
                              <a:cs typeface="Times New Roman" pitchFamily="18" charset="0"/>
                            </a:rPr>
                            <a:t>Conserved Quantity</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 </a:t>
                          </a:r>
                        </a:p>
                        <a:p>
                          <a:pPr algn="ctr"/>
                          <a:r>
                            <a:rPr lang="en-US" sz="1800" dirty="0" smtClean="0">
                              <a:latin typeface="Times New Roman" pitchFamily="18" charset="0"/>
                              <a:cs typeface="Times New Roman" pitchFamily="18" charset="0"/>
                            </a:rPr>
                            <a:t>[Volt-Second]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88719644"/>
                      </a:ext>
                    </a:extLst>
                  </a:tr>
                  <a:tr h="640080">
                    <a:tc>
                      <a:txBody>
                        <a:bodyPr/>
                        <a:lstStyle/>
                        <a:p>
                          <a:pPr algn="ctr"/>
                          <a:r>
                            <a:rPr lang="en-US" sz="1800" b="1" dirty="0" smtClean="0">
                              <a:latin typeface="Times New Roman" pitchFamily="18" charset="0"/>
                              <a:cs typeface="Times New Roman" pitchFamily="18" charset="0"/>
                            </a:rPr>
                            <a:t>Flow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Flux</a:t>
                          </a:r>
                        </a:p>
                        <a:p>
                          <a:pPr algn="ctr"/>
                          <a:r>
                            <a:rPr lang="en-US" sz="1800" dirty="0" smtClean="0">
                              <a:latin typeface="Times New Roman" pitchFamily="18" charset="0"/>
                              <a:cs typeface="Times New Roman" pitchFamily="18" charset="0"/>
                            </a:rPr>
                            <a:t> [Volt-Second]</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[Volt]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Rate of change of Magnetic Flux </a:t>
                          </a:r>
                          <a:r>
                            <a:rPr lang="en-US" sz="1800" dirty="0" smtClean="0">
                              <a:latin typeface="Times New Roman" pitchFamily="18" charset="0"/>
                              <a:cs typeface="Times New Roman" pitchFamily="18" charset="0"/>
                            </a:rPr>
                            <a:t>[</a:t>
                          </a:r>
                          <a:r>
                            <a:rPr lang="en-US" sz="1800" dirty="0" smtClean="0">
                              <a:latin typeface="Times New Roman" pitchFamily="18" charset="0"/>
                              <a:cs typeface="Times New Roman" pitchFamily="18" charset="0"/>
                            </a:rPr>
                            <a:t>Volt]</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59782943"/>
                      </a:ext>
                    </a:extLst>
                  </a:tr>
                  <a:tr h="640080">
                    <a:tc>
                      <a:txBody>
                        <a:bodyPr/>
                        <a:lstStyle/>
                        <a:p>
                          <a:pPr algn="ctr"/>
                          <a:r>
                            <a:rPr lang="en-US" sz="1800" b="1" dirty="0" smtClean="0">
                              <a:latin typeface="Times New Roman" pitchFamily="18" charset="0"/>
                              <a:cs typeface="Times New Roman" pitchFamily="18" charset="0"/>
                            </a:rPr>
                            <a:t>Effort Variable</a:t>
                          </a:r>
                          <a:endParaRPr lang="en-US" sz="1800" b="1"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 </a:t>
                          </a:r>
                        </a:p>
                        <a:p>
                          <a:pPr algn="ctr"/>
                          <a:r>
                            <a:rPr lang="en-US" sz="1800" dirty="0" smtClean="0">
                              <a:latin typeface="Times New Roman" pitchFamily="18" charset="0"/>
                              <a:cs typeface="Times New Roman" pitchFamily="18" charset="0"/>
                            </a:rPr>
                            <a:t>[Ampere]</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Magnetomotive Force</a:t>
                          </a:r>
                        </a:p>
                        <a:p>
                          <a:pPr algn="ctr"/>
                          <a:r>
                            <a:rPr lang="en-US" sz="1800" dirty="0" smtClean="0">
                              <a:latin typeface="Times New Roman" pitchFamily="18" charset="0"/>
                              <a:cs typeface="Times New Roman" pitchFamily="18" charset="0"/>
                            </a:rPr>
                            <a:t> [Ampere]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3590960478"/>
                      </a:ext>
                    </a:extLst>
                  </a:tr>
                  <a:tr h="640080">
                    <a:tc>
                      <a:txBody>
                        <a:bodyPr/>
                        <a:lstStyle/>
                        <a:p>
                          <a:pPr algn="ctr"/>
                          <a:r>
                            <a:rPr lang="en-US" sz="1800" b="1" dirty="0" smtClean="0">
                              <a:latin typeface="Times New Roman" pitchFamily="18" charset="0"/>
                              <a:cs typeface="Times New Roman" pitchFamily="18" charset="0"/>
                            </a:rPr>
                            <a:t>Energy Dissipation Element</a:t>
                          </a:r>
                          <a:endParaRPr lang="en-US" sz="1800" b="1" dirty="0">
                            <a:latin typeface="Times New Roman" pitchFamily="18" charset="0"/>
                            <a:cs typeface="Times New Roman" pitchFamily="18" charset="0"/>
                          </a:endParaRPr>
                        </a:p>
                      </a:txBody>
                      <a:tcPr/>
                    </a:tc>
                    <a:tc>
                      <a:txBody>
                        <a:bodyPr/>
                        <a:lstStyle/>
                        <a:p>
                          <a:endParaRPr lang="en-US"/>
                        </a:p>
                      </a:txBody>
                      <a:tcPr>
                        <a:blipFill>
                          <a:blip r:embed="rId2"/>
                          <a:stretch>
                            <a:fillRect l="-83902" t="-359434" r="-267561" b="-212264"/>
                          </a:stretch>
                        </a:blipFill>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Conductance </a:t>
                          </a:r>
                        </a:p>
                        <a:p>
                          <a:pPr algn="ctr"/>
                          <a:r>
                            <a:rPr lang="en-US" sz="1800" dirty="0" smtClean="0">
                              <a:latin typeface="Times New Roman" pitchFamily="18" charset="0"/>
                              <a:cs typeface="Times New Roman" pitchFamily="18" charset="0"/>
                            </a:rPr>
                            <a:t>[Ohm]</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275593643"/>
                      </a:ext>
                    </a:extLst>
                  </a:tr>
                  <a:tr h="640080">
                    <a:tc>
                      <a:txBody>
                        <a:bodyPr/>
                        <a:lstStyle/>
                        <a:p>
                          <a:pPr algn="ctr"/>
                          <a:r>
                            <a:rPr lang="en-US" sz="1800" b="1" dirty="0" smtClean="0">
                              <a:latin typeface="Times New Roman" pitchFamily="18" charset="0"/>
                              <a:cs typeface="Times New Roman" pitchFamily="18" charset="0"/>
                            </a:rPr>
                            <a:t>Electrical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Capacitance </a:t>
                          </a:r>
                        </a:p>
                        <a:p>
                          <a:pPr algn="ctr"/>
                          <a:r>
                            <a:rPr lang="en-US" sz="1800" dirty="0" smtClean="0">
                              <a:latin typeface="Times New Roman" pitchFamily="18" charset="0"/>
                              <a:cs typeface="Times New Roman" pitchFamily="18" charset="0"/>
                            </a:rPr>
                            <a:t>[Farad]</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687365440"/>
                      </a:ext>
                    </a:extLst>
                  </a:tr>
                  <a:tr h="640080">
                    <a:tc>
                      <a:txBody>
                        <a:bodyPr/>
                        <a:lstStyle/>
                        <a:p>
                          <a:pPr algn="ctr"/>
                          <a:r>
                            <a:rPr lang="en-US" sz="1800" b="1" dirty="0" smtClean="0">
                              <a:latin typeface="Times New Roman" pitchFamily="18" charset="0"/>
                              <a:cs typeface="Times New Roman" pitchFamily="18" charset="0"/>
                            </a:rPr>
                            <a:t>Magnetic Energy Storage Element</a:t>
                          </a:r>
                          <a:endParaRPr lang="en-US" sz="18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Times New Roman" pitchFamily="18" charset="0"/>
                              <a:cs typeface="Times New Roman" pitchFamily="18" charset="0"/>
                            </a:rPr>
                            <a:t>?</a:t>
                          </a:r>
                        </a:p>
                        <a:p>
                          <a:pPr algn="ct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Permeance </a:t>
                          </a:r>
                        </a:p>
                        <a:p>
                          <a:pPr algn="ctr"/>
                          <a:r>
                            <a:rPr lang="en-US" sz="1800" dirty="0" smtClean="0">
                              <a:latin typeface="Times New Roman" pitchFamily="18" charset="0"/>
                              <a:cs typeface="Times New Roman" pitchFamily="18" charset="0"/>
                            </a:rPr>
                            <a:t>[Henry]</a:t>
                          </a:r>
                          <a:endParaRPr lang="en-US"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Magnetic Inductance</a:t>
                          </a:r>
                        </a:p>
                        <a:p>
                          <a:pPr algn="ctr"/>
                          <a:r>
                            <a:rPr lang="en-US" sz="1800" dirty="0" smtClean="0">
                              <a:latin typeface="Times New Roman" pitchFamily="18" charset="0"/>
                              <a:cs typeface="Times New Roman" pitchFamily="18" charset="0"/>
                            </a:rPr>
                            <a:t> [Henry]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53819349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49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99452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Applications of Magnetic Transmission Lines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cs typeface="Times New Roman" pitchFamily="18" charset="0"/>
              </a:rPr>
              <a:t>Inductors and Magnetic Amplifiers. </a:t>
            </a:r>
          </a:p>
          <a:p>
            <a:pPr marL="514350" indent="-514350">
              <a:buFont typeface="+mj-lt"/>
              <a:buAutoNum type="arabicPeriod"/>
            </a:pPr>
            <a:r>
              <a:rPr lang="en-US" dirty="0">
                <a:latin typeface="Times New Roman" pitchFamily="18" charset="0"/>
                <a:cs typeface="Times New Roman" pitchFamily="18" charset="0"/>
              </a:rPr>
              <a:t>Filters and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Transformers.</a:t>
            </a:r>
          </a:p>
          <a:p>
            <a:pPr marL="514350" indent="-514350">
              <a:buFont typeface="+mj-lt"/>
              <a:buAutoNum type="arabicPeriod"/>
            </a:pPr>
            <a:r>
              <a:rPr lang="en-US" dirty="0">
                <a:latin typeface="Times New Roman" pitchFamily="18" charset="0"/>
                <a:cs typeface="Times New Roman" pitchFamily="18" charset="0"/>
              </a:rPr>
              <a:t>Alternating Current and Direct Current Machines.</a:t>
            </a:r>
          </a:p>
          <a:p>
            <a:pPr marL="514350" indent="-514350">
              <a:buFont typeface="+mj-lt"/>
              <a:buAutoNum type="arabicPeriod"/>
            </a:pPr>
            <a:r>
              <a:rPr lang="en-US" dirty="0">
                <a:latin typeface="Times New Roman" pitchFamily="18" charset="0"/>
                <a:cs typeface="Times New Roman" pitchFamily="18" charset="0"/>
              </a:rPr>
              <a:t>Magnetic Memory, </a:t>
            </a:r>
            <a:r>
              <a:rPr lang="en-US" dirty="0" err="1">
                <a:latin typeface="Times New Roman" pitchFamily="18" charset="0"/>
                <a:cs typeface="Times New Roman" pitchFamily="18" charset="0"/>
              </a:rPr>
              <a:t>Spintronic</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Nanomagnetic</a:t>
            </a:r>
            <a:r>
              <a:rPr lang="en-US" dirty="0">
                <a:latin typeface="Times New Roman" pitchFamily="18" charset="0"/>
                <a:cs typeface="Times New Roman" pitchFamily="18" charset="0"/>
              </a:rPr>
              <a:t> Logic Devices </a:t>
            </a:r>
          </a:p>
          <a:p>
            <a:pPr marL="514350" indent="-514350">
              <a:buFont typeface="+mj-lt"/>
              <a:buAutoNum type="arabicPeriod"/>
            </a:pPr>
            <a:r>
              <a:rPr lang="en-US" dirty="0">
                <a:latin typeface="Times New Roman" pitchFamily="18" charset="0"/>
                <a:cs typeface="Times New Roman" pitchFamily="18" charset="0"/>
              </a:rPr>
              <a:t>Directional Couplers and Magnetometers.</a:t>
            </a:r>
          </a:p>
          <a:p>
            <a:pPr marL="514350" indent="-514350">
              <a:buFont typeface="+mj-lt"/>
              <a:buAutoNum type="arabicPeriod"/>
            </a:pPr>
            <a:r>
              <a:rPr lang="en-US" dirty="0">
                <a:latin typeface="Times New Roman" pitchFamily="18" charset="0"/>
                <a:cs typeface="Times New Roman" pitchFamily="18" charset="0"/>
              </a:rPr>
              <a:t>Induction Heaters and Magneto-resistive Sensors.</a:t>
            </a:r>
          </a:p>
          <a:p>
            <a:pPr marL="514350" indent="-514350">
              <a:buFont typeface="+mj-lt"/>
              <a:buAutoNum type="arabicPeriod"/>
            </a:pPr>
            <a:r>
              <a:rPr lang="en-US" dirty="0">
                <a:latin typeface="Times New Roman" pitchFamily="18" charset="0"/>
                <a:cs typeface="Times New Roman" pitchFamily="18" charset="0"/>
              </a:rPr>
              <a:t>Gyromagnetic Devices, Microwave generators and Magnetic Resonance Imaging.</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6170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3. Electromagnetic Simulations and MEEP Simulator</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85953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3.1. Finite Difference Time Domain Method</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17478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Finite Difference Time Domain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2157"/>
              </a:xfrm>
            </p:spPr>
            <p:txBody>
              <a:bodyPr>
                <a:normAutofit fontScale="92500" lnSpcReduction="20000"/>
              </a:bodyPr>
              <a:lstStyle/>
              <a:p>
                <a:r>
                  <a:rPr lang="en-US" dirty="0">
                    <a:latin typeface="Times New Roman" pitchFamily="18" charset="0"/>
                    <a:cs typeface="Times New Roman" pitchFamily="18" charset="0"/>
                  </a:rPr>
                  <a:t>K. S. Yee’s Method (1966) or Finite Difference Time Domain Method is a differential numerical modeling technique for computational electrodynamics.</a:t>
                </a:r>
              </a:p>
              <a:p>
                <a:r>
                  <a:rPr lang="en-US" dirty="0">
                    <a:latin typeface="Times New Roman" pitchFamily="18" charset="0"/>
                    <a:cs typeface="Times New Roman" pitchFamily="18" charset="0"/>
                  </a:rPr>
                  <a:t>J. C. Maxwell’s Equations (1861) are discretized using central difference approximations to the space and time partial derivatives. For example,</a:t>
                </a:r>
              </a:p>
              <a:p>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𝐻</m:t>
                      </m:r>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𝑧</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𝑧</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𝑦</m:t>
                          </m:r>
                        </m:sub>
                      </m:sSub>
                      <m:r>
                        <a:rPr lang="en-US" sz="2600" i="1">
                          <a:latin typeface="Cambria Math" panose="02040503050406030204" pitchFamily="18" charset="0"/>
                          <a:ea typeface="Cambria Math" panose="02040503050406030204" pitchFamily="18" charset="0"/>
                        </a:rPr>
                        <m:t>+</m:t>
                      </m:r>
                      <m:d>
                        <m:dPr>
                          <m:ctrlPr>
                            <a:rPr lang="en-US" sz="2600" i="1">
                              <a:latin typeface="Cambria Math" panose="02040503050406030204" pitchFamily="18" charset="0"/>
                              <a:ea typeface="Cambria Math" panose="02040503050406030204" pitchFamily="18" charset="0"/>
                            </a:rPr>
                          </m:ctrlPr>
                        </m:dPr>
                        <m:e>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𝑦</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𝐻</m:t>
                                  </m:r>
                                </m:e>
                                <m:sub>
                                  <m:r>
                                    <a:rPr lang="en-US" sz="2600" i="1">
                                      <a:latin typeface="Cambria Math" panose="02040503050406030204" pitchFamily="18" charset="0"/>
                                      <a:ea typeface="Cambria Math" panose="02040503050406030204" pitchFamily="18" charset="0"/>
                                    </a:rPr>
                                    <m:t>𝑥</m:t>
                                  </m:r>
                                </m:sub>
                              </m:sSub>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𝑦</m:t>
                              </m:r>
                            </m:den>
                          </m:f>
                        </m:e>
                      </m:d>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𝑧</m:t>
                          </m:r>
                        </m:sub>
                      </m:sSub>
                    </m:oMath>
                  </m:oMathPara>
                </a14:m>
                <a:endParaRPr lang="en-US" sz="2600" dirty="0">
                  <a:latin typeface="Times New Roman" pitchFamily="18" charset="0"/>
                  <a:ea typeface="Cambria Math" panose="02040503050406030204" pitchFamily="18" charset="0"/>
                  <a:cs typeface="Times New Roman" pitchFamily="18" charset="0"/>
                </a:endParaRPr>
              </a:p>
              <a:p>
                <a:pPr marL="0" indent="0">
                  <a:buNone/>
                </a:pPr>
                <a:endParaRPr lang="en-US" sz="2600"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Sub>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𝑛</m:t>
                              </m:r>
                            </m:sup>
                          </m:sSub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𝑧</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where n represents the discrete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2157"/>
              </a:xfrm>
              <a:blipFill rotWithShape="1">
                <a:blip r:embed="rId2"/>
                <a:stretch>
                  <a:fillRect l="-1043" t="-3520" b="-104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9503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3.1. Yee Lattice</a:t>
            </a:r>
          </a:p>
        </p:txBody>
      </p:sp>
      <p:sp>
        <p:nvSpPr>
          <p:cNvPr id="5" name="TextBox 4"/>
          <p:cNvSpPr txBox="1"/>
          <p:nvPr/>
        </p:nvSpPr>
        <p:spPr>
          <a:xfrm>
            <a:off x="838199" y="1690688"/>
            <a:ext cx="1092431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itchFamily="18" charset="0"/>
                <a:cs typeface="Times New Roman" pitchFamily="18" charset="0"/>
              </a:rPr>
              <a:t>Finite Difference Time Domain Method discretizes space into a grid of small elements called Yee Lattice (1966). The different field components at a grid location are stored in the edges and faces of a cubic element. They are evolved in discrete time steps.</a:t>
            </a:r>
          </a:p>
        </p:txBody>
      </p:sp>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6" name="Slide Number Placeholder 5"/>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53</a:t>
            </a:fld>
            <a:endParaRPr lang="en-US">
              <a:latin typeface="Times New Roman" pitchFamily="18" charset="0"/>
              <a:cs typeface="Times New Roman" pitchFamily="18" charset="0"/>
            </a:endParaRPr>
          </a:p>
        </p:txBody>
      </p:sp>
      <p:pic>
        <p:nvPicPr>
          <p:cNvPr id="8" name="Picture 7"/>
          <p:cNvPicPr/>
          <p:nvPr/>
        </p:nvPicPr>
        <p:blipFill>
          <a:blip r:embed="rId2"/>
          <a:stretch>
            <a:fillRect/>
          </a:stretch>
        </p:blipFill>
        <p:spPr>
          <a:xfrm>
            <a:off x="3597184" y="3260348"/>
            <a:ext cx="4762500" cy="2919730"/>
          </a:xfrm>
          <a:prstGeom prst="rect">
            <a:avLst/>
          </a:prstGeom>
          <a:ln>
            <a:solidFill>
              <a:schemeClr val="tx1"/>
            </a:solidFill>
          </a:ln>
        </p:spPr>
      </p:pic>
    </p:spTree>
    <p:extLst>
      <p:ext uri="{BB962C8B-B14F-4D97-AF65-F5344CB8AC3E}">
        <p14:creationId xmlns:p14="http://schemas.microsoft.com/office/powerpoint/2010/main" val="414048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3.2. Introduction to MEEP Simulator</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8710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Introduction to MEEP</a:t>
            </a:r>
          </a:p>
        </p:txBody>
      </p:sp>
      <p:sp>
        <p:nvSpPr>
          <p:cNvPr id="3" name="Content Placeholder 2"/>
          <p:cNvSpPr>
            <a:spLocks noGrp="1"/>
          </p:cNvSpPr>
          <p:nvPr>
            <p:ph idx="1"/>
          </p:nvPr>
        </p:nvSpPr>
        <p:spPr>
          <a:xfrm>
            <a:off x="838200" y="1690688"/>
            <a:ext cx="10758055" cy="4561322"/>
          </a:xfrm>
        </p:spPr>
        <p:txBody>
          <a:bodyPr>
            <a:noAutofit/>
          </a:bodyPr>
          <a:lstStyle/>
          <a:p>
            <a:pPr marL="0" indent="0">
              <a:buNone/>
            </a:pPr>
            <a:r>
              <a:rPr lang="en-US" sz="2200" dirty="0">
                <a:latin typeface="Times New Roman" pitchFamily="18" charset="0"/>
                <a:cs typeface="Times New Roman" pitchFamily="18" charset="0"/>
              </a:rPr>
              <a:t>MEEP (2006) is a script based Simulator for modeling the time domain and frequency domain behavior of a variety of arbitrary materials including anisotropic, dispersive, non-linear and gyrotropic media. </a:t>
            </a:r>
          </a:p>
          <a:p>
            <a:pPr marL="457200" indent="-457200">
              <a:buFont typeface="+mj-lt"/>
              <a:buAutoNum type="arabicPeriod"/>
            </a:pPr>
            <a:r>
              <a:rPr lang="en-US" sz="2200" dirty="0">
                <a:latin typeface="Times New Roman" pitchFamily="18" charset="0"/>
                <a:cs typeface="Times New Roman" pitchFamily="18" charset="0"/>
              </a:rPr>
              <a:t>C++ interface: Features variable resolution and normalized units. </a:t>
            </a:r>
          </a:p>
          <a:p>
            <a:pPr marL="457200" indent="-457200">
              <a:buFont typeface="+mj-lt"/>
              <a:buAutoNum type="arabicPeriod"/>
            </a:pPr>
            <a:r>
              <a:rPr lang="en-US" sz="2200" dirty="0">
                <a:latin typeface="Times New Roman" pitchFamily="18" charset="0"/>
                <a:cs typeface="Times New Roman" pitchFamily="18" charset="0"/>
              </a:rPr>
              <a:t>Material Library: Sample data for several materials is provided in libraries for building accurate test structures. </a:t>
            </a:r>
          </a:p>
          <a:p>
            <a:pPr marL="457200" indent="-457200">
              <a:buFont typeface="+mj-lt"/>
              <a:buAutoNum type="arabicPeriod"/>
            </a:pPr>
            <a:r>
              <a:rPr lang="en-US" sz="2200" dirty="0">
                <a:latin typeface="Times New Roman" pitchFamily="18" charset="0"/>
                <a:cs typeface="Times New Roman" pitchFamily="18" charset="0"/>
              </a:rPr>
              <a:t>Current Sources: A wide variety of electric or magnetic current sources can be simulated. </a:t>
            </a:r>
          </a:p>
          <a:p>
            <a:pPr marL="457200" indent="-457200">
              <a:buFont typeface="+mj-lt"/>
              <a:buAutoNum type="arabicPeriod"/>
            </a:pPr>
            <a:r>
              <a:rPr lang="en-US" sz="2200" dirty="0">
                <a:latin typeface="Times New Roman" pitchFamily="18" charset="0"/>
                <a:cs typeface="Times New Roman" pitchFamily="18" charset="0"/>
              </a:rPr>
              <a:t>Derived components: Electric/ Magnetic/ Thermal Energy Density, Poynting Flux etc. can be evaluated. </a:t>
            </a:r>
          </a:p>
          <a:p>
            <a:pPr marL="457200" indent="-457200">
              <a:buFont typeface="+mj-lt"/>
              <a:buAutoNum type="arabicPeriod"/>
            </a:pPr>
            <a:r>
              <a:rPr lang="en-US" sz="2200" dirty="0">
                <a:latin typeface="Times New Roman" pitchFamily="18" charset="0"/>
                <a:cs typeface="Times New Roman" pitchFamily="18" charset="0"/>
              </a:rPr>
              <a:t>Mathematical operations: Averaging, symmetry and integration are allowed in cylindrical and rectangular coordinates. </a:t>
            </a:r>
          </a:p>
          <a:p>
            <a:pPr marL="457200" indent="-457200">
              <a:buFont typeface="+mj-lt"/>
              <a:buAutoNum type="arabicPeriod"/>
            </a:pPr>
            <a:r>
              <a:rPr lang="en-US" sz="2200" dirty="0">
                <a:latin typeface="Times New Roman" pitchFamily="18" charset="0"/>
                <a:cs typeface="Times New Roman" pitchFamily="18" charset="0"/>
              </a:rPr>
              <a:t>Data Visualization: The fields can be printed as image or video files. </a:t>
            </a:r>
          </a:p>
          <a:p>
            <a:pPr marL="457200" indent="-457200">
              <a:buFont typeface="+mj-lt"/>
              <a:buAutoNum type="arabicPeriod"/>
            </a:pPr>
            <a:endParaRPr lang="en-US" sz="22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01047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58182" cy="1325563"/>
          </a:xfrm>
        </p:spPr>
        <p:txBody>
          <a:bodyPr>
            <a:normAutofit/>
          </a:bodyPr>
          <a:lstStyle/>
          <a:p>
            <a:r>
              <a:rPr lang="en-US" dirty="0">
                <a:latin typeface="Times New Roman" pitchFamily="18" charset="0"/>
                <a:cs typeface="Times New Roman" pitchFamily="18" charset="0"/>
              </a:rPr>
              <a:t>3.2. MEEP: Fully Symmetric Maxwell’s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 Ampere’s Law (1861)</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𝑯</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𝑫</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1" i="1">
                          <a:latin typeface="Cambria Math" panose="02040503050406030204" pitchFamily="18" charset="0"/>
                        </a:rPr>
                        <m:t>𝑫</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𝑫</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M. Faraday’s Law (1831)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𝑱</m:t>
                          </m:r>
                        </m:e>
                        <m:sub>
                          <m:r>
                            <a:rPr lang="en-US" b="1" i="1">
                              <a:latin typeface="Cambria Math" panose="02040503050406030204" pitchFamily="18" charset="0"/>
                            </a:rPr>
                            <m:t>𝑩</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𝐵</m:t>
                          </m:r>
                        </m:sub>
                      </m:sSub>
                      <m:r>
                        <a:rPr lang="en-US" b="1" i="1">
                          <a:latin typeface="Cambria Math" panose="02040503050406030204" pitchFamily="18" charset="0"/>
                        </a:rPr>
                        <m:t>𝑩</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1" i="1">
                              <a:latin typeface="Cambria Math" panose="02040503050406030204" pitchFamily="18" charset="0"/>
                            </a:rPr>
                            <m:t>𝑩</m:t>
                          </m:r>
                        </m:num>
                        <m:den>
                          <m:r>
                            <a:rPr lang="en-US" i="1">
                              <a:latin typeface="Cambria Math" panose="02040503050406030204" pitchFamily="18" charset="0"/>
                            </a:rPr>
                            <m:t>𝑑𝑡</m:t>
                          </m:r>
                        </m:den>
                      </m:f>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Electricity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𝑒</m:t>
                          </m:r>
                        </m:sub>
                      </m:sSub>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J. C. F. Gauss’s Law for Magnetism (1813)</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𝑚</m:t>
                          </m:r>
                        </m:sub>
                      </m:sSub>
                    </m:oMath>
                  </m:oMathPara>
                </a14:m>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8883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Boundary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latin typeface="Times New Roman" pitchFamily="18" charset="0"/>
                    <a:cs typeface="Times New Roman" pitchFamily="18" charset="0"/>
                  </a:rPr>
                  <a:t>The finite region of space must always be terminated with some boundary conditions. Three types of terminations are supported:</a:t>
                </a:r>
              </a:p>
              <a:p>
                <a:pPr marL="514350" indent="-514350">
                  <a:buAutoNum type="arabicPeriod"/>
                </a:pPr>
                <a:r>
                  <a:rPr lang="en-US" dirty="0">
                    <a:latin typeface="Times New Roman" pitchFamily="18" charset="0"/>
                    <a:cs typeface="Times New Roman" pitchFamily="18" charset="0"/>
                  </a:rPr>
                  <a:t>Bloch-periodic Boundaries: These are used for simulation of periodic structures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𝑗𝑘𝐿</m:t>
                        </m:r>
                      </m:sup>
                    </m:sSup>
                  </m:oMath>
                </a14:m>
                <a:r>
                  <a:rPr lang="en-US" dirty="0">
                    <a:latin typeface="Times New Roman" pitchFamily="18" charset="0"/>
                    <a:cs typeface="Times New Roman" pitchFamily="18" charset="0"/>
                  </a:rPr>
                  <a:t>. Periodic Bloch Boundaries copy the field component at one cell’s edge and reinject them at a neighboring cell’s edge. </a:t>
                </a:r>
              </a:p>
              <a:p>
                <a:pPr marL="514350" indent="-514350">
                  <a:buAutoNum type="arabicPeriod"/>
                </a:pPr>
                <a:r>
                  <a:rPr lang="en-US" dirty="0">
                    <a:latin typeface="Times New Roman" pitchFamily="18" charset="0"/>
                    <a:cs typeface="Times New Roman" pitchFamily="18" charset="0"/>
                  </a:rPr>
                  <a:t>Metallic Walls: All fields are forced to be zero at the boundaries (perfect reflector has zero absorption and zero skin depth). </a:t>
                </a:r>
              </a:p>
              <a:p>
                <a:pPr marL="514350" indent="-514350">
                  <a:buAutoNum type="arabicPeriod"/>
                </a:pPr>
                <a:r>
                  <a:rPr lang="en-US" dirty="0">
                    <a:latin typeface="Times New Roman" pitchFamily="18" charset="0"/>
                    <a:cs typeface="Times New Roman" pitchFamily="18" charset="0"/>
                  </a:rPr>
                  <a:t>Perfectly Matched Layers: All the fields pass through the open boundary with no reflection. These absorbing boundary layers (ABC) absorb all incident fields.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3361" r="-116" b="-14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58233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Inhomogeneity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Times New Roman" pitchFamily="18" charset="0"/>
                    <a:cs typeface="Times New Roman" pitchFamily="18" charset="0"/>
                  </a:rPr>
                  <a:t> can vary with position inside a material. They can be declared at each individual point </a:t>
                </a:r>
                <a14:m>
                  <m:oMath xmlns:m="http://schemas.openxmlformats.org/officeDocument/2006/math">
                    <m:r>
                      <a:rPr lang="en-US" i="1">
                        <a:latin typeface="Cambria Math" panose="02040503050406030204" pitchFamily="18" charset="0"/>
                      </a:rPr>
                      <m:t>𝑥</m:t>
                    </m:r>
                  </m:oMath>
                </a14:m>
                <a:r>
                  <a:rPr lang="en-US" dirty="0">
                    <a:latin typeface="Times New Roman" pitchFamily="18" charset="0"/>
                    <a:cs typeface="Times New Roman" pitchFamily="18" charset="0"/>
                  </a:rPr>
                  <a:t> in space using a function.</a:t>
                </a:r>
              </a:p>
              <a:p>
                <a:r>
                  <a:rPr lang="en-US" dirty="0">
                    <a:latin typeface="Times New Roman" pitchFamily="18" charset="0"/>
                    <a:cs typeface="Times New Roman" pitchFamily="18" charset="0"/>
                  </a:rPr>
                  <a:t>1-D, 2-D and 3-D simulation is possible. Hence every space vector can have up to three spatial coordinates.   </a:t>
                </a:r>
              </a:p>
              <a:p>
                <a:r>
                  <a:rPr lang="en-US" dirty="0">
                    <a:latin typeface="Times New Roman" pitchFamily="18" charset="0"/>
                    <a:cs typeface="Times New Roman" pitchFamily="18" charset="0"/>
                  </a:rPr>
                  <a:t>The simulation can be carried out in rectangular or cylindrical coordinates. Hence different homogeneous/inhomogeneous structures can be built inside the space. </a:t>
                </a:r>
              </a:p>
              <a:p>
                <a:r>
                  <a:rPr lang="en-US" dirty="0">
                    <a:latin typeface="Times New Roman" pitchFamily="18" charset="0"/>
                    <a:cs typeface="Times New Roman" pitchFamily="18" charset="0"/>
                  </a:rPr>
                  <a:t>Symmetry can be used to create complex geometries as well.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2381" r="-191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406708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err="1">
                    <a:latin typeface="Times New Roman" pitchFamily="18" charset="0"/>
                    <a:cs typeface="Times New Roman" pitchFamily="18" charset="0"/>
                  </a:rPr>
                  <a:t>Drude</a:t>
                </a:r>
                <a:r>
                  <a:rPr lang="en-US" dirty="0">
                    <a:latin typeface="Times New Roman" pitchFamily="18" charset="0"/>
                    <a:cs typeface="Times New Roman" pitchFamily="18" charset="0"/>
                  </a:rPr>
                  <a:t>-Lorentzian Model (1900) for frequency dependent permittivity and permeability. Flux Densities contain terms for infinite frequency response and frequency dependent Polarization vector.</a:t>
                </a: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are represented as a sum of harmonic resonances and a term for frequency independent electric conductivity.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b="0" i="1" smtClean="0">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den>
                          </m:f>
                        </m:e>
                      </m:nary>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num>
                        <m:den>
                          <m:r>
                            <a:rPr lang="en-US" i="1">
                              <a:latin typeface="Cambria Math" panose="02040503050406030204" pitchFamily="18" charset="0"/>
                            </a:rPr>
                            <m:t>𝜔</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𝑁</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e>
                              </m:d>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𝑛</m:t>
                                  </m:r>
                                </m:sub>
                              </m:sSub>
                            </m:den>
                          </m:f>
                        </m:e>
                      </m:nary>
                      <m:r>
                        <a:rPr lang="en-US" i="1">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𝐵</m:t>
                        </m:r>
                      </m:sub>
                    </m:sSub>
                  </m:oMath>
                </a14:m>
                <a:r>
                  <a:rPr lang="en-US" dirty="0">
                    <a:latin typeface="Times New Roman" pitchFamily="18" charset="0"/>
                    <a:cs typeface="Times New Roman" pitchFamily="18" charset="0"/>
                  </a:rPr>
                  <a:t>is the electrical/magnetic conductivity.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𝑁</m:t>
                        </m:r>
                      </m:sub>
                    </m:sSub>
                  </m:oMath>
                </a14:m>
                <a:r>
                  <a:rPr lang="en-US" dirty="0">
                    <a:latin typeface="Times New Roman" pitchFamily="18" charset="0"/>
                    <a:cs typeface="Times New Roman" pitchFamily="18" charset="0"/>
                  </a:rPr>
                  <a:t> is a damping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75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59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87552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Image result for inductors and transform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82437"/>
            <a:ext cx="28765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Times New Roman" pitchFamily="18" charset="0"/>
                <a:cs typeface="Times New Roman" pitchFamily="18" charset="0"/>
              </a:rPr>
              <a:t>1.2. Applications of Magnetic Transmission Lines</a:t>
            </a:r>
          </a:p>
        </p:txBody>
      </p:sp>
      <p:pic>
        <p:nvPicPr>
          <p:cNvPr id="1028" name="Picture 4" descr="Image result for motors and genera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794" y="1690688"/>
            <a:ext cx="4019431" cy="22128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gnetic isolator and couplers micro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6663" y="1688329"/>
            <a:ext cx="1602007" cy="240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agnetic isolator and couplers microwav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718" y="3989182"/>
            <a:ext cx="3220563" cy="24798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ction hea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534" y="4247711"/>
            <a:ext cx="2352266" cy="2352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mr mach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294803"/>
            <a:ext cx="2381250" cy="3305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4" name="Slide Number Placeholder 3"/>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13223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Dispersion </a:t>
            </a:r>
            <a:r>
              <a:rPr lang="en-US" dirty="0" err="1">
                <a:latin typeface="Times New Roman" pitchFamily="18" charset="0"/>
                <a:cs typeface="Times New Roman" pitchFamily="18" charset="0"/>
              </a:rPr>
              <a:t>Drude-Lorentzian</a:t>
            </a:r>
            <a:r>
              <a:rPr lang="en-US" dirty="0">
                <a:latin typeface="Times New Roman" pitchFamily="18" charset="0"/>
                <a:cs typeface="Times New Roman" pitchFamily="18" charset="0"/>
              </a:rPr>
              <a:t> Model (1900) </a:t>
            </a:r>
          </a:p>
        </p:txBody>
      </p:sp>
      <p:pic>
        <p:nvPicPr>
          <p:cNvPr id="2052" name="Picture 4" descr="Image result for drude lorentz susceptibility"/>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43000"/>
                    </a14:imgEffect>
                    <a14:imgEffect>
                      <a14:colorTemperature colorTemp="6409"/>
                    </a14:imgEffect>
                    <a14:imgEffect>
                      <a14:saturation sat="0"/>
                    </a14:imgEffect>
                  </a14:imgLayer>
                </a14:imgProps>
              </a:ext>
              <a:ext uri="{28A0092B-C50C-407E-A947-70E740481C1C}">
                <a14:useLocalDpi xmlns:a14="http://schemas.microsoft.com/office/drawing/2010/main" val="0"/>
              </a:ext>
            </a:extLst>
          </a:blip>
          <a:srcRect l="10853" t="22703" r="9889" b="3262"/>
          <a:stretch/>
        </p:blipFill>
        <p:spPr bwMode="auto">
          <a:xfrm>
            <a:off x="5529775" y="1690688"/>
            <a:ext cx="5824025" cy="486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4320" y="1690688"/>
            <a:ext cx="5255455" cy="4154984"/>
          </a:xfrm>
          <a:prstGeom prst="rect">
            <a:avLst/>
          </a:prstGeom>
          <a:noFill/>
        </p:spPr>
        <p:txBody>
          <a:bodyPr wrap="square" rtlCol="0">
            <a:spAutoFit/>
          </a:bodyPr>
          <a:lstStyle/>
          <a:p>
            <a:pPr marL="457200" indent="-457200">
              <a:buFont typeface="+mj-lt"/>
              <a:buAutoNum type="arabicPeriod"/>
            </a:pPr>
            <a:r>
              <a:rPr lang="en-US" sz="2400" dirty="0">
                <a:latin typeface="Times New Roman" pitchFamily="18" charset="0"/>
                <a:cs typeface="Times New Roman" pitchFamily="18" charset="0"/>
              </a:rPr>
              <a:t>Dispersion </a:t>
            </a:r>
            <a:r>
              <a:rPr lang="en-US" sz="2400" dirty="0" err="1">
                <a:latin typeface="Times New Roman" pitchFamily="18" charset="0"/>
                <a:cs typeface="Times New Roman" pitchFamily="18" charset="0"/>
              </a:rPr>
              <a:t>Drude</a:t>
            </a:r>
            <a:r>
              <a:rPr lang="en-US" sz="2400" dirty="0">
                <a:latin typeface="Times New Roman" pitchFamily="18" charset="0"/>
                <a:cs typeface="Times New Roman" pitchFamily="18" charset="0"/>
              </a:rPr>
              <a:t>-Lorentzian Model (1900) explains the electrodynamic properties of metals by regarding conduction band electrons as non-interacting electron gas. </a:t>
            </a:r>
          </a:p>
          <a:p>
            <a:pPr marL="457200" indent="-457200">
              <a:buFont typeface="+mj-lt"/>
              <a:buAutoNum type="arabicPeriod"/>
            </a:pPr>
            <a:r>
              <a:rPr lang="en-US" sz="2400" dirty="0">
                <a:latin typeface="Times New Roman" pitchFamily="18" charset="0"/>
                <a:cs typeface="Times New Roman" pitchFamily="18" charset="0"/>
              </a:rPr>
              <a:t>When the material is excited by an external source of resonant frequency, the material absorption loss increases greatly. Electromagnetic Energy is converted into other forms of energy.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5099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Material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latin typeface="Times New Roman" pitchFamily="18" charset="0"/>
                    <a:cs typeface="Times New Roman" pitchFamily="18" charset="0"/>
                  </a:rPr>
                  <a:t>In Pockels and Kerr Non-linearity model (1875), </a:t>
                </a:r>
                <a14:m>
                  <m:oMath xmlns:m="http://schemas.openxmlformats.org/officeDocument/2006/math">
                    <m:r>
                      <a:rPr lang="en-US" i="1">
                        <a:latin typeface="Cambria Math" panose="02040503050406030204" pitchFamily="18" charset="0"/>
                      </a:rPr>
                      <m:t>𝜀</m:t>
                    </m:r>
                  </m:oMath>
                </a14:m>
                <a:r>
                  <a:rPr lang="en-US" dirty="0">
                    <a:latin typeface="Times New Roman" pitchFamily="18" charset="0"/>
                    <a:cs typeface="Times New Roman" pitchFamily="18" charset="0"/>
                  </a:rPr>
                  <a:t> and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 </m:t>
                    </m:r>
                  </m:oMath>
                </a14:m>
                <a:r>
                  <a:rPr lang="en-US" dirty="0">
                    <a:latin typeface="Times New Roman" pitchFamily="18" charset="0"/>
                    <a:cs typeface="Times New Roman" pitchFamily="18" charset="0"/>
                  </a:rPr>
                  <a:t>can be changed by the field intensity. </a:t>
                </a:r>
              </a:p>
              <a:p>
                <a:pPr marL="0" indent="0">
                  <a:buNone/>
                </a:pPr>
                <a:endParaRPr lang="en-US" b="1" i="1"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𝑬</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𝑬</m:t>
                      </m:r>
                      <m:r>
                        <a:rPr lang="en-US" i="1">
                          <a:latin typeface="Cambria Math" panose="02040503050406030204" pitchFamily="18" charset="0"/>
                        </a:rPr>
                        <m:t>+</m:t>
                      </m:r>
                      <m:r>
                        <a:rPr lang="en-US" b="1" i="1">
                          <a:latin typeface="Cambria Math" panose="02040503050406030204" pitchFamily="18" charset="0"/>
                        </a:rPr>
                        <m:t>𝑷</m:t>
                      </m:r>
                    </m:oMath>
                  </m:oMathPara>
                </a14:m>
                <a:endParaRPr lang="en-US" dirty="0">
                  <a:latin typeface="Times New Roman" pitchFamily="18" charset="0"/>
                  <a:cs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𝑑𝑖𝑎𝑔</m:t>
                      </m:r>
                      <m:d>
                        <m:dPr>
                          <m:ctrlPr>
                            <a:rPr lang="en-US" i="1">
                              <a:latin typeface="Cambria Math" panose="02040503050406030204" pitchFamily="18" charset="0"/>
                            </a:rPr>
                          </m:ctrlPr>
                        </m:dPr>
                        <m:e>
                          <m:r>
                            <a:rPr lang="en-US" b="1" i="1">
                              <a:latin typeface="Cambria Math" panose="02040503050406030204" pitchFamily="18" charset="0"/>
                            </a:rPr>
                            <m:t>𝑯</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r>
                        <a:rPr lang="en-US" b="1" i="1">
                          <a:latin typeface="Cambria Math" panose="02040503050406030204" pitchFamily="18" charset="0"/>
                        </a:rPr>
                        <m:t>𝑯</m:t>
                      </m:r>
                      <m:r>
                        <a:rPr lang="en-US" i="1">
                          <a:latin typeface="Cambria Math" panose="02040503050406030204" pitchFamily="18" charset="0"/>
                        </a:rPr>
                        <m:t>+</m:t>
                      </m:r>
                      <m:r>
                        <a:rPr lang="en-US" b="1" i="1">
                          <a:latin typeface="Cambria Math" panose="02040503050406030204" pitchFamily="18" charset="0"/>
                        </a:rPr>
                        <m:t>𝑴</m:t>
                      </m:r>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2</m:t>
                            </m:r>
                          </m:e>
                        </m:d>
                      </m:sup>
                    </m:sSup>
                  </m:oMath>
                </a14:m>
                <a:r>
                  <a:rPr lang="en-US" dirty="0">
                    <a:latin typeface="Times New Roman" pitchFamily="18" charset="0"/>
                    <a:cs typeface="Times New Roman" pitchFamily="18" charset="0"/>
                  </a:rPr>
                  <a:t> sum is the Pockels effect; whereas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d>
                          <m:dPr>
                            <m:ctrlPr>
                              <a:rPr lang="en-US" i="1">
                                <a:latin typeface="Cambria Math" panose="02040503050406030204" pitchFamily="18" charset="0"/>
                              </a:rPr>
                            </m:ctrlPr>
                          </m:dPr>
                          <m:e>
                            <m:r>
                              <a:rPr lang="en-US" i="1">
                                <a:latin typeface="Cambria Math" panose="02040503050406030204" pitchFamily="18" charset="0"/>
                              </a:rPr>
                              <m:t>3</m:t>
                            </m:r>
                          </m:e>
                        </m:d>
                      </m:sup>
                    </m:sSup>
                  </m:oMath>
                </a14:m>
                <a:r>
                  <a:rPr lang="en-US" dirty="0">
                    <a:latin typeface="Times New Roman" pitchFamily="18" charset="0"/>
                    <a:cs typeface="Times New Roman" pitchFamily="18" charset="0"/>
                  </a:rPr>
                  <a:t> sum is the Kerr effect.</a:t>
                </a:r>
              </a:p>
              <a:p>
                <a:pPr marL="285750" indent="-285750"/>
                <a:r>
                  <a:rPr lang="en-US" dirty="0">
                    <a:latin typeface="Times New Roman" pitchFamily="18" charset="0"/>
                    <a:cs typeface="Times New Roman" pitchFamily="18" charset="0"/>
                  </a:rPr>
                  <a:t>Ferromagnetic materials are non-linear as their permeability varies with the strength of applied field intensity.</a:t>
                </a:r>
              </a:p>
              <a:p>
                <a:pPr marL="285750" indent="-285750"/>
                <a:r>
                  <a:rPr lang="en-US" dirty="0">
                    <a:latin typeface="Times New Roman" pitchFamily="18" charset="0"/>
                    <a:cs typeface="Times New Roman" pitchFamily="18" charset="0"/>
                  </a:rPr>
                  <a:t>At high magnetic field intensity, the material saturates, limiting further increase of Magnetic Flux. Hence, the susceptibility decreases rapidly.  </a:t>
                </a:r>
              </a:p>
              <a:p>
                <a:pPr marL="0" indent="0">
                  <a:buNone/>
                </a:pPr>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8" t="-2101" r="-1159" b="-98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0559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a:t>
            </a:r>
            <a:r>
              <a:rPr lang="en-US" dirty="0" err="1">
                <a:latin typeface="Times New Roman" pitchFamily="18" charset="0"/>
                <a:cs typeface="Times New Roman" pitchFamily="18" charset="0"/>
              </a:rPr>
              <a:t>Gyromagnetism</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755284"/>
              </a:xfrm>
            </p:spPr>
            <p:txBody>
              <a:bodyPr>
                <a:normAutofit fontScale="85000" lnSpcReduction="10000"/>
              </a:bodyPr>
              <a:lstStyle/>
              <a:p>
                <a:r>
                  <a:rPr lang="en-US" dirty="0">
                    <a:latin typeface="Times New Roman" pitchFamily="18" charset="0"/>
                    <a:cs typeface="Times New Roman" pitchFamily="18" charset="0"/>
                  </a:rPr>
                  <a:t>Landau-</a:t>
                </a:r>
                <a:r>
                  <a:rPr lang="en-US" dirty="0" err="1">
                    <a:latin typeface="Times New Roman" pitchFamily="18" charset="0"/>
                    <a:cs typeface="Times New Roman" pitchFamily="18" charset="0"/>
                  </a:rPr>
                  <a:t>Lifshitz</a:t>
                </a:r>
                <a:r>
                  <a:rPr lang="en-US" dirty="0">
                    <a:latin typeface="Times New Roman" pitchFamily="18" charset="0"/>
                    <a:cs typeface="Times New Roman" pitchFamily="18" charset="0"/>
                  </a:rPr>
                  <a:t>-Gilbert model (1955) describes the precessional motion of saturated magnetic dipoles in a magnetic field.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b="0" i="1" smtClean="0">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r>
                            <a:rPr lang="en-US" b="1" i="1" smtClean="0">
                              <a:latin typeface="Cambria Math" panose="02040503050406030204" pitchFamily="18" charset="0"/>
                            </a:rPr>
                            <m:t>𝑯</m:t>
                          </m:r>
                          <m:r>
                            <a:rPr lang="en-US" i="1">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𝑛</m:t>
                              </m:r>
                            </m:sub>
                          </m:sSub>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b="1"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num>
                            <m:den>
                              <m:r>
                                <a:rPr lang="en-US" i="1">
                                  <a:latin typeface="Cambria Math" panose="02040503050406030204" pitchFamily="18" charset="0"/>
                                </a:rPr>
                                <m:t>𝑑𝑡</m:t>
                              </m:r>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oMath>
                  </m:oMathPara>
                </a14:m>
                <a:endParaRPr lang="en-US" dirty="0">
                  <a:latin typeface="Times New Roman" pitchFamily="18" charset="0"/>
                  <a:cs typeface="Times New Roman"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describes the linear deviation of magnetization from its static equilibrium value. Precession occurs around this unit bias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𝒃</m:t>
                        </m:r>
                      </m:e>
                      <m:sub>
                        <m:r>
                          <a:rPr lang="en-US" i="1">
                            <a:latin typeface="Cambria Math" panose="02040503050406030204" pitchFamily="18" charset="0"/>
                          </a:rPr>
                          <m:t>𝑛</m:t>
                        </m:r>
                      </m:sub>
                    </m:sSub>
                  </m:oMath>
                </a14:m>
                <a:r>
                  <a:rPr lang="en-US" dirty="0">
                    <a:latin typeface="Times New Roman" pitchFamily="18" charset="0"/>
                    <a:cs typeface="Times New Roman"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couples the polarization to the driving field,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the angular resonance frequency,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𝑛</m:t>
                        </m:r>
                      </m:sub>
                    </m:sSub>
                  </m:oMath>
                </a14:m>
                <a:r>
                  <a:rPr lang="en-US" dirty="0">
                    <a:latin typeface="Times New Roman" pitchFamily="18" charset="0"/>
                    <a:cs typeface="Times New Roman" pitchFamily="18" charset="0"/>
                  </a:rPr>
                  <a:t> is a damping factor.</a:t>
                </a:r>
              </a:p>
              <a:p>
                <a:r>
                  <a:rPr lang="en-US" dirty="0">
                    <a:latin typeface="Times New Roman" pitchFamily="18" charset="0"/>
                    <a:cs typeface="Times New Roman" pitchFamily="18" charset="0"/>
                  </a:rPr>
                  <a:t>For such anisotropic media, non-diagonal susceptibility tensor is used to </a:t>
                </a:r>
                <a:r>
                  <a:rPr lang="en-US">
                    <a:latin typeface="Times New Roman" pitchFamily="18" charset="0"/>
                    <a:cs typeface="Times New Roman" pitchFamily="18" charset="0"/>
                  </a:rPr>
                  <a:t>relate Magnetization </a:t>
                </a:r>
                <a:r>
                  <a:rPr lang="en-US" dirty="0">
                    <a:latin typeface="Times New Roman" pitchFamily="18" charset="0"/>
                    <a:cs typeface="Times New Roman" pitchFamily="18" charset="0"/>
                  </a:rPr>
                  <a:t>and Field intensity. </a:t>
                </a:r>
              </a:p>
              <a:p>
                <a:endParaRPr lang="en-US" dirty="0">
                  <a:latin typeface="Times New Roman" pitchFamily="18" charset="0"/>
                  <a:cs typeface="Times New Roman"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𝑴</m:t>
                          </m:r>
                        </m:e>
                        <m:sub>
                          <m:r>
                            <a:rPr lang="en-US" b="0" i="1" smtClean="0">
                              <a:latin typeface="Cambria Math" panose="02040503050406030204" pitchFamily="18" charset="0"/>
                            </a:rPr>
                            <m:t>𝑛</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𝜂</m:t>
                                </m:r>
                              </m:e>
                              <m:e>
                                <m:r>
                                  <a:rPr lang="en-US" i="1">
                                    <a:latin typeface="Cambria Math" panose="02040503050406030204" pitchFamily="18" charset="0"/>
                                  </a:rPr>
                                  <m:t>0</m:t>
                                </m:r>
                              </m:e>
                            </m:mr>
                            <m:mr>
                              <m:e>
                                <m:r>
                                  <a:rPr lang="en-US" i="1">
                                    <a:latin typeface="Cambria Math" panose="02040503050406030204" pitchFamily="18" charset="0"/>
                                  </a:rPr>
                                  <m:t>𝑗</m:t>
                                </m:r>
                                <m:r>
                                  <a:rPr lang="en-US" i="1">
                                    <a:latin typeface="Cambria Math" panose="02040503050406030204" pitchFamily="18" charset="0"/>
                                  </a:rPr>
                                  <m:t>𝜂</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i="1">
                                        <a:latin typeface="Cambria Math" panose="02040503050406030204" pitchFamily="18" charset="0"/>
                                      </a:rPr>
                                      <m:t>⊥</m:t>
                                    </m:r>
                                  </m:sub>
                                </m:sSub>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𝜒</m:t>
                                    </m:r>
                                  </m:e>
                                  <m:sub>
                                    <m:r>
                                      <a:rPr lang="en-US" b="0" i="1" smtClean="0">
                                        <a:latin typeface="Cambria Math" panose="02040503050406030204" pitchFamily="18" charset="0"/>
                                      </a:rPr>
                                      <m:t>||</m:t>
                                    </m:r>
                                  </m:sub>
                                </m:sSub>
                              </m:e>
                            </m:mr>
                          </m:m>
                        </m:e>
                      </m:d>
                      <m:r>
                        <a:rPr lang="en-US" b="1" i="1" smtClean="0">
                          <a:latin typeface="Cambria Math" panose="02040503050406030204" pitchFamily="18" charset="0"/>
                        </a:rPr>
                        <m:t>𝑯</m:t>
                      </m:r>
                    </m:oMath>
                  </m:oMathPara>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755284"/>
              </a:xfrm>
              <a:blipFill rotWithShape="1">
                <a:blip r:embed="rId2"/>
                <a:stretch>
                  <a:fillRect l="-928" t="-2561" r="-34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3911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Field Patterns and Green’s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G. Green’s Functions (1835) give the Field Patterns from a localized point source at a particular frequency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latin typeface="Times New Roman" pitchFamily="18" charset="0"/>
                    <a:cs typeface="Times New Roman"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b="0" i="1" smtClean="0">
                          <a:latin typeface="Cambria Math" panose="02040503050406030204" pitchFamily="18" charset="0"/>
                        </a:rPr>
                        <m:t>)</m:t>
                      </m:r>
                    </m:oMath>
                  </m:oMathPara>
                </a14:m>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 point current source </a:t>
                </a:r>
                <a14:m>
                  <m:oMath xmlns:m="http://schemas.openxmlformats.org/officeDocument/2006/math">
                    <m:r>
                      <a:rPr lang="en-US" b="0" i="1" smtClean="0">
                        <a:latin typeface="Cambria Math" panose="02040503050406030204" pitchFamily="18" charset="0"/>
                      </a:rPr>
                      <m:t>𝑗</m:t>
                    </m:r>
                  </m:oMath>
                </a14:m>
                <a:r>
                  <a:rPr lang="en-US" dirty="0">
                    <a:latin typeface="Times New Roman" pitchFamily="18" charset="0"/>
                    <a:cs typeface="Times New Roman" pitchFamily="18" charset="0"/>
                  </a:rPr>
                  <a:t> is placed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latin typeface="Times New Roman" pitchFamily="18" charset="0"/>
                    <a:cs typeface="Times New Roman" pitchFamily="18" charset="0"/>
                  </a:rPr>
                  <a:t> field component is observed.</a:t>
                </a:r>
              </a:p>
              <a:p>
                <a:pPr marL="0" indent="0" algn="ctr">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A frequency domain solver is also provided for multidimensional Fourier transformation (1822) and the decomposition of fields into travelling modes.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17" t="-238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814198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3.2. MEEP: Transmittance Spectra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Times New Roman" pitchFamily="18" charset="0"/>
                    <a:cs typeface="Times New Roman" pitchFamily="18" charset="0"/>
                  </a:rPr>
                  <a:t>Broadband response: The 3 Dimensional Discrete Fourier transform (1822) of the response to a short impulse can give useful information about the transmitted power and losses. </a:t>
                </a:r>
              </a:p>
              <a:p>
                <a:r>
                  <a:rPr lang="en-US" dirty="0">
                    <a:latin typeface="Times New Roman" pitchFamily="18" charset="0"/>
                    <a:cs typeface="Times New Roman" pitchFamily="18" charset="0"/>
                  </a:rPr>
                  <a:t>The Transmitted Power can be computed using the integral of Poynting Vector (1884); over a surface on the far end of the transmission line.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sup>
                              <m:r>
                                <a:rPr lang="en-US" b="0" i="1" smtClean="0">
                                  <a:latin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e>
                          </m:d>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Transmitted power and incident power can be used to find power losses in transmission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43" t="-33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64</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659841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latin typeface="Times New Roman" pitchFamily="18" charset="0"/>
                <a:cs typeface="Times New Roman" pitchFamily="18" charset="0"/>
              </a:rPr>
              <a:t>4. Simulation of Magnetic Transmission Lines</a:t>
            </a:r>
          </a:p>
        </p:txBody>
      </p:sp>
      <p:sp>
        <p:nvSpPr>
          <p:cNvPr id="2" name="Footer Placeholder 1"/>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3" name="Slide Number Placeholder 2"/>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716271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itchFamily="18" charset="0"/>
                <a:cs typeface="Times New Roman" pitchFamily="18" charset="0"/>
              </a:rPr>
              <a:t>4.1. MEEP Simulation of Non-linear Dispersive, Gyromagnetic Magnetic Transmission Line </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96150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3" name="Content Placeholder 2"/>
          <p:cNvSpPr>
            <a:spLocks noGrp="1"/>
          </p:cNvSpPr>
          <p:nvPr>
            <p:ph idx="1"/>
          </p:nvPr>
        </p:nvSpPr>
        <p:spPr>
          <a:xfrm>
            <a:off x="838200" y="2117725"/>
            <a:ext cx="10515600" cy="4866120"/>
          </a:xfrm>
        </p:spPr>
        <p:txBody>
          <a:bodyPr>
            <a:normAutofit/>
          </a:bodyPr>
          <a:lstStyle/>
          <a:p>
            <a:r>
              <a:rPr lang="en-US" dirty="0">
                <a:latin typeface="Times New Roman" pitchFamily="18" charset="0"/>
                <a:cs typeface="Times New Roman" pitchFamily="18" charset="0"/>
              </a:rPr>
              <a:t>The Magnetic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constructed </a:t>
            </a:r>
            <a:r>
              <a:rPr lang="en-US" dirty="0" smtClean="0">
                <a:latin typeface="Times New Roman" pitchFamily="18" charset="0"/>
                <a:cs typeface="Times New Roman" pitchFamily="18" charset="0"/>
              </a:rPr>
              <a:t>using an inhomogeneous</a:t>
            </a:r>
            <a:r>
              <a:rPr lang="en-US" dirty="0">
                <a:latin typeface="Times New Roman" pitchFamily="18" charset="0"/>
                <a:cs typeface="Times New Roman" pitchFamily="18" charset="0"/>
              </a:rPr>
              <a:t>, dispersive, non-linear </a:t>
            </a:r>
            <a:r>
              <a:rPr lang="en-US" dirty="0" smtClean="0">
                <a:latin typeface="Times New Roman" pitchFamily="18" charset="0"/>
                <a:cs typeface="Times New Roman" pitchFamily="18" charset="0"/>
              </a:rPr>
              <a:t>ferromagnet.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Transmission </a:t>
            </a:r>
            <a:r>
              <a:rPr lang="en-US" dirty="0" smtClean="0">
                <a:latin typeface="Times New Roman" pitchFamily="18" charset="0"/>
                <a:cs typeface="Times New Roman" pitchFamily="18" charset="0"/>
              </a:rPr>
              <a:t>Line was </a:t>
            </a:r>
            <a:r>
              <a:rPr lang="en-US" dirty="0">
                <a:latin typeface="Times New Roman" pitchFamily="18" charset="0"/>
                <a:cs typeface="Times New Roman" pitchFamily="18" charset="0"/>
              </a:rPr>
              <a:t>excited using </a:t>
            </a:r>
            <a:r>
              <a:rPr lang="en-US" dirty="0" smtClean="0">
                <a:latin typeface="Times New Roman" pitchFamily="18" charset="0"/>
                <a:cs typeface="Times New Roman" pitchFamily="18" charset="0"/>
              </a:rPr>
              <a:t>a small Gaussian </a:t>
            </a:r>
            <a:r>
              <a:rPr lang="en-US" dirty="0">
                <a:latin typeface="Times New Roman" pitchFamily="18" charset="0"/>
                <a:cs typeface="Times New Roman" pitchFamily="18" charset="0"/>
              </a:rPr>
              <a:t>soft electric current </a:t>
            </a:r>
            <a:r>
              <a:rPr lang="en-US" dirty="0" smtClean="0">
                <a:latin typeface="Times New Roman" pitchFamily="18" charset="0"/>
                <a:cs typeface="Times New Roman" pitchFamily="18" charset="0"/>
              </a:rPr>
              <a:t>source.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multi-dimensional discrete Fourier transform (1822) was used to determine the Broadband </a:t>
            </a:r>
            <a:r>
              <a:rPr lang="en-US" dirty="0" smtClean="0">
                <a:latin typeface="Times New Roman" pitchFamily="18" charset="0"/>
                <a:cs typeface="Times New Roman" pitchFamily="18" charset="0"/>
              </a:rPr>
              <a:t>Response and transmission line parameters.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67</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196605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 MEEP Algorithm for simulating Magnetic Transmission Lines</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68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11458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492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4.1. MEEP Simulations for Magnetic Transmission Lines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69</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7" name="TextBox 6"/>
              <p:cNvSpPr txBox="1"/>
              <p:nvPr/>
            </p:nvSpPr>
            <p:spPr>
              <a:xfrm>
                <a:off x="313900" y="2169994"/>
                <a:ext cx="6387152" cy="3942233"/>
              </a:xfrm>
              <a:prstGeom prst="rect">
                <a:avLst/>
              </a:prstGeom>
              <a:noFill/>
            </p:spPr>
            <p:txBody>
              <a:bodyPr wrap="square" rtlCol="0">
                <a:spAutoFit/>
              </a:bodyPr>
              <a:lstStyle/>
              <a:p>
                <a:r>
                  <a:rPr lang="en-US" sz="2400" dirty="0" smtClean="0">
                    <a:latin typeface="Times New Roman" pitchFamily="18" charset="0"/>
                    <a:cs typeface="Times New Roman" pitchFamily="18" charset="0"/>
                  </a:rPr>
                  <a:t>Magnetic Transmission Line was excited by a small Gaussian pulse to examine the Frequency Response. The Fields will be used to determine its intrinsic impedance, propagation constant, transverse impedance and longitudinal admittance.</a:t>
                </a:r>
                <a:endParaRPr lang="en-US" dirty="0">
                  <a:latin typeface="Times New Roman" pitchFamily="18" charset="0"/>
                  <a:cs typeface="Times New Roman" pitchFamily="18" charset="0"/>
                </a:endParaRPr>
              </a:p>
              <a:p>
                <a:pPr/>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𝑑</m:t>
                              </m:r>
                            </m:e>
                          </m:d>
                        </m:den>
                      </m:f>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den>
                          </m:f>
                        </m:e>
                      </m:rad>
                    </m:oMath>
                  </m:oMathPara>
                </a14:m>
                <a:endParaRPr lang="en-US"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𝐿</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num>
                                <m:den>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e>
                                  </m:d>
                                </m:den>
                              </m:f>
                            </m:e>
                          </m:d>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d>
                            <m:dPr>
                              <m:ctrlPr>
                                <a:rPr lang="en-US" i="1">
                                  <a:latin typeface="Cambria Math" panose="02040503050406030204" pitchFamily="18" charset="0"/>
                                </a:rPr>
                              </m:ctrlPr>
                            </m:dPr>
                            <m:e>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𝑇</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e>
                      </m:ra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𝛽</m:t>
                      </m:r>
                    </m:oMath>
                  </m:oMathPara>
                </a14:m>
                <a:endParaRPr lang="en-US" dirty="0">
                  <a:latin typeface="Times New Roman" pitchFamily="18" charset="0"/>
                  <a:cs typeface="Times New Roman" pitchFamily="18" charset="0"/>
                </a:endParaRPr>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3900" y="2169994"/>
                <a:ext cx="6387152" cy="3942233"/>
              </a:xfrm>
              <a:prstGeom prst="rect">
                <a:avLst/>
              </a:prstGeom>
              <a:blipFill>
                <a:blip r:embed="rId2"/>
                <a:stretch>
                  <a:fillRect l="-1431" t="-1236" r="-143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936183" y="2169994"/>
            <a:ext cx="4792373" cy="2876575"/>
          </a:xfrm>
          <a:prstGeom prst="rect">
            <a:avLst/>
          </a:prstGeom>
          <a:ln>
            <a:solidFill>
              <a:schemeClr val="tx1"/>
            </a:solidFill>
          </a:ln>
        </p:spPr>
      </p:pic>
    </p:spTree>
    <p:extLst>
      <p:ext uri="{BB962C8B-B14F-4D97-AF65-F5344CB8AC3E}">
        <p14:creationId xmlns:p14="http://schemas.microsoft.com/office/powerpoint/2010/main" val="65860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1.1. Introduction to Solid State Magnetism</a:t>
            </a: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8959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Simulation parameters</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70</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Rectangle 2"/>
              <p:cNvSpPr/>
              <p:nvPr/>
            </p:nvSpPr>
            <p:spPr>
              <a:xfrm>
                <a:off x="512866" y="1778570"/>
                <a:ext cx="5410200" cy="5316135"/>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Temporal and Spatial resolution</a:t>
                </a:r>
              </a:p>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=8.33</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𝑝𝑠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=2.5</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𝑚𝑚</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Drude</a:t>
                </a:r>
                <a:r>
                  <a:rPr lang="en-US" sz="2000" dirty="0" smtClean="0">
                    <a:latin typeface="Times New Roman" panose="02020603050405020304" pitchFamily="18" charset="0"/>
                    <a:cs typeface="Times New Roman" panose="02020603050405020304" pitchFamily="18" charset="0"/>
                  </a:rPr>
                  <a:t>-Lorentzian Permeability</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m:rPr>
                              <m:sty m:val="p"/>
                            </m:rPr>
                            <a:rPr lang="en-US" sz="2000">
                              <a:latin typeface="Cambria Math" panose="02040503050406030204" pitchFamily="18" charset="0"/>
                            </a:rPr>
                            <m:t>μ</m:t>
                          </m:r>
                        </m:e>
                        <m:sub>
                          <m:r>
                            <a:rPr lang="en-US" sz="2000" b="0" i="1" smtClean="0">
                              <a:latin typeface="Cambria Math" panose="02040503050406030204" pitchFamily="18" charset="0"/>
                            </a:rPr>
                            <m:t>𝑟</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ω</m:t>
                          </m:r>
                          <m:r>
                            <a:rPr lang="en-US" sz="2000" b="0" i="0">
                              <a:latin typeface="Cambria Math" panose="02040503050406030204" pitchFamily="18" charset="0"/>
                            </a:rPr>
                            <m:t>,</m:t>
                          </m:r>
                          <m:r>
                            <m:rPr>
                              <m:sty m:val="p"/>
                            </m:rPr>
                            <a:rPr lang="en-US" sz="2000" b="0" i="0">
                              <a:latin typeface="Cambria Math" panose="02040503050406030204" pitchFamily="18" charset="0"/>
                            </a:rPr>
                            <m:t>x</m:t>
                          </m:r>
                        </m:e>
                      </m:d>
                      <m:r>
                        <a:rPr lang="en-US" sz="2000" b="0" i="0">
                          <a:latin typeface="Cambria Math" panose="02040503050406030204" pitchFamily="18" charset="0"/>
                        </a:rPr>
                        <m:t>=</m:t>
                      </m:r>
                      <m:r>
                        <a:rPr lang="en-US" sz="2000" b="0" i="0" smtClean="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μ</m:t>
                              </m:r>
                            </m:e>
                            <m:sub>
                              <m:r>
                                <m:rPr>
                                  <m:sty m:val="p"/>
                                </m:rPr>
                                <a:rPr lang="en-US" sz="2000" b="0" i="0" smtClean="0">
                                  <a:latin typeface="Cambria Math" panose="02040503050406030204" pitchFamily="18" charset="0"/>
                                </a:rPr>
                                <m:t>r</m:t>
                              </m:r>
                              <m:r>
                                <a:rPr lang="en-US" sz="2000" b="0" i="0">
                                  <a:latin typeface="Cambria Math" panose="02040503050406030204" pitchFamily="18" charset="0"/>
                                </a:rPr>
                                <m:t>∞</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r>
                            <a:rPr lang="en-US" sz="2000" b="0" i="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σ</m:t>
                                  </m:r>
                                </m:e>
                                <m:sub>
                                  <m:r>
                                    <m:rPr>
                                      <m:sty m:val="p"/>
                                    </m:rPr>
                                    <a:rPr lang="en-US" sz="2000" b="0" i="0">
                                      <a:latin typeface="Cambria Math" panose="02040503050406030204" pitchFamily="18" charset="0"/>
                                    </a:rPr>
                                    <m:t>n</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sSubSup>
                                <m:sSubSupPr>
                                  <m:ctrlPr>
                                    <a:rPr lang="en-US" sz="2000" i="1">
                                      <a:latin typeface="Cambria Math" panose="02040503050406030204" pitchFamily="18" charset="0"/>
                                    </a:rPr>
                                  </m:ctrlPr>
                                </m:sSubSupPr>
                                <m:e>
                                  <m:r>
                                    <m:rPr>
                                      <m:sty m:val="p"/>
                                    </m:rPr>
                                    <a:rPr lang="en-US" sz="2000" b="0" i="0">
                                      <a:latin typeface="Cambria Math" panose="02040503050406030204" pitchFamily="18" charset="0"/>
                                    </a:rPr>
                                    <m:t>ω</m:t>
                                  </m:r>
                                </m:e>
                                <m:sub>
                                  <m:r>
                                    <m:rPr>
                                      <m:sty m:val="p"/>
                                    </m:rPr>
                                    <a:rPr lang="en-US" sz="2000" b="0" i="0">
                                      <a:latin typeface="Cambria Math" panose="02040503050406030204" pitchFamily="18" charset="0"/>
                                    </a:rPr>
                                    <m:t>n</m:t>
                                  </m:r>
                                </m:sub>
                                <m:sup>
                                  <m:r>
                                    <a:rPr lang="en-US" sz="2000" b="0" i="0">
                                      <a:latin typeface="Cambria Math" panose="02040503050406030204" pitchFamily="18" charset="0"/>
                                    </a:rPr>
                                    <m:t>2</m:t>
                                  </m:r>
                                </m:sup>
                              </m:sSubSup>
                            </m:num>
                            <m:den>
                              <m:sSubSup>
                                <m:sSubSupPr>
                                  <m:ctrlPr>
                                    <a:rPr lang="en-US" sz="2000" i="1">
                                      <a:latin typeface="Cambria Math" panose="02040503050406030204" pitchFamily="18" charset="0"/>
                                    </a:rPr>
                                  </m:ctrlPr>
                                </m:sSubSupPr>
                                <m:e>
                                  <m:r>
                                    <m:rPr>
                                      <m:sty m:val="p"/>
                                    </m:rPr>
                                    <a:rPr lang="en-US" sz="2000" b="0" i="0">
                                      <a:latin typeface="Cambria Math" panose="02040503050406030204" pitchFamily="18" charset="0"/>
                                    </a:rPr>
                                    <m:t>ω</m:t>
                                  </m:r>
                                </m:e>
                                <m:sub>
                                  <m:r>
                                    <m:rPr>
                                      <m:sty m:val="p"/>
                                    </m:rPr>
                                    <a:rPr lang="en-US" sz="2000" b="0" i="0">
                                      <a:latin typeface="Cambria Math" panose="02040503050406030204" pitchFamily="18" charset="0"/>
                                    </a:rPr>
                                    <m:t>n</m:t>
                                  </m:r>
                                </m:sub>
                                <m:sup>
                                  <m:r>
                                    <a:rPr lang="en-US" sz="2000" b="0" i="0">
                                      <a:latin typeface="Cambria Math" panose="02040503050406030204" pitchFamily="18" charset="0"/>
                                    </a:rPr>
                                    <m:t>2</m:t>
                                  </m:r>
                                </m:sup>
                              </m:sSubSup>
                              <m:r>
                                <a:rPr lang="en-US" sz="2000" b="0" i="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b="0" i="0">
                                      <a:latin typeface="Cambria Math" panose="02040503050406030204" pitchFamily="18" charset="0"/>
                                    </a:rPr>
                                    <m:t>ω</m:t>
                                  </m:r>
                                </m:e>
                                <m:sup>
                                  <m:r>
                                    <a:rPr lang="en-US" sz="2000" b="0" i="0">
                                      <a:latin typeface="Cambria Math" panose="02040503050406030204" pitchFamily="18" charset="0"/>
                                    </a:rPr>
                                    <m:t>2</m:t>
                                  </m:r>
                                </m:sup>
                              </m:sSup>
                              <m:r>
                                <a:rPr lang="en-US" sz="2000" b="0" i="0">
                                  <a:latin typeface="Cambria Math" panose="02040503050406030204" pitchFamily="18" charset="0"/>
                                </a:rPr>
                                <m:t>+</m:t>
                              </m:r>
                              <m:r>
                                <m:rPr>
                                  <m:sty m:val="p"/>
                                </m:rPr>
                                <a:rPr lang="en-US" sz="2000" b="0" i="0">
                                  <a:latin typeface="Cambria Math" panose="02040503050406030204" pitchFamily="18" charset="0"/>
                                </a:rPr>
                                <m:t>jω</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γ</m:t>
                                  </m:r>
                                </m:e>
                                <m:sub>
                                  <m:r>
                                    <m:rPr>
                                      <m:sty m:val="p"/>
                                    </m:rPr>
                                    <a:rPr lang="en-US" sz="2000" b="0" i="0">
                                      <a:latin typeface="Cambria Math" panose="02040503050406030204" pitchFamily="18" charset="0"/>
                                    </a:rPr>
                                    <m:t>n</m:t>
                                  </m:r>
                                </m:sub>
                              </m:sSub>
                            </m:den>
                          </m:f>
                        </m:e>
                      </m:d>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μ</m:t>
                          </m:r>
                        </m:e>
                        <m:sub>
                          <m:r>
                            <m:rPr>
                              <m:sty m:val="p"/>
                            </m:rPr>
                            <a:rPr lang="en-US" sz="2000" b="0" i="0" smtClean="0">
                              <a:latin typeface="Cambria Math" panose="02040503050406030204" pitchFamily="18" charset="0"/>
                            </a:rPr>
                            <m:t>r</m:t>
                          </m:r>
                          <m:r>
                            <a:rPr lang="en-US" sz="2000" b="0" i="0">
                              <a:latin typeface="Cambria Math" panose="02040503050406030204" pitchFamily="18" charset="0"/>
                            </a:rPr>
                            <m:t>∞</m:t>
                          </m:r>
                        </m:sub>
                      </m:sSub>
                      <m:d>
                        <m:dPr>
                          <m:ctrlPr>
                            <a:rPr lang="en-US" sz="2000" i="1">
                              <a:latin typeface="Cambria Math" panose="02040503050406030204" pitchFamily="18" charset="0"/>
                            </a:rPr>
                          </m:ctrlPr>
                        </m:dPr>
                        <m:e>
                          <m:r>
                            <m:rPr>
                              <m:sty m:val="p"/>
                            </m:rPr>
                            <a:rPr lang="en-US" sz="2000" b="0" i="0">
                              <a:latin typeface="Cambria Math" panose="02040503050406030204" pitchFamily="18" charset="0"/>
                            </a:rPr>
                            <m:t>x</m:t>
                          </m:r>
                        </m:e>
                      </m:d>
                      <m:r>
                        <a:rPr lang="en-US" sz="2000" b="0" i="0" smtClean="0">
                          <a:latin typeface="Cambria Math"/>
                        </a:rPr>
                        <m:t>=1,</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σ</m:t>
                          </m:r>
                        </m:e>
                        <m:sub>
                          <m:r>
                            <m:rPr>
                              <m:sty m:val="p"/>
                            </m:rPr>
                            <a:rPr lang="en-US" sz="2000" b="0" i="0">
                              <a:latin typeface="Cambria Math" panose="02040503050406030204" pitchFamily="18" charset="0"/>
                            </a:rPr>
                            <m:t>n</m:t>
                          </m:r>
                        </m:sub>
                      </m:sSub>
                      <m:r>
                        <a:rPr lang="en-US" sz="2000" b="0" i="0" smtClean="0">
                          <a:latin typeface="Cambria Math"/>
                        </a:rPr>
                        <m:t>=10,</m:t>
                      </m:r>
                      <m:sSub>
                        <m:sSubPr>
                          <m:ctrlPr>
                            <a:rPr lang="en-US" sz="2000" i="1">
                              <a:latin typeface="Cambria Math" panose="02040503050406030204" pitchFamily="18" charset="0"/>
                            </a:rPr>
                          </m:ctrlPr>
                        </m:sSubPr>
                        <m:e>
                          <m:r>
                            <m:rPr>
                              <m:sty m:val="p"/>
                            </m:rPr>
                            <a:rPr lang="en-US" sz="2000" b="0" i="0">
                              <a:latin typeface="Cambria Math" panose="02040503050406030204" pitchFamily="18" charset="0"/>
                            </a:rPr>
                            <m:t>γ</m:t>
                          </m:r>
                        </m:e>
                        <m:sub>
                          <m:r>
                            <m:rPr>
                              <m:sty m:val="p"/>
                            </m:rPr>
                            <a:rPr lang="en-US" sz="2000" b="0" i="0">
                              <a:latin typeface="Cambria Math" panose="02040503050406030204" pitchFamily="18" charset="0"/>
                            </a:rPr>
                            <m:t>n</m:t>
                          </m:r>
                        </m:sub>
                      </m:sSub>
                      <m:r>
                        <a:rPr lang="en-US" sz="2000" b="0" i="0" smtClean="0">
                          <a:latin typeface="Cambria Math"/>
                        </a:rPr>
                        <m:t>=0.01, </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ea typeface="Cambria Math"/>
                            </a:rPr>
                            <m:t>f</m:t>
                          </m:r>
                        </m:e>
                        <m:sub>
                          <m:r>
                            <m:rPr>
                              <m:sty m:val="p"/>
                            </m:rPr>
                            <a:rPr lang="en-US" sz="2000" b="0" i="0" smtClean="0">
                              <a:latin typeface="Cambria Math"/>
                            </a:rPr>
                            <m:t>n</m:t>
                          </m:r>
                        </m:sub>
                      </m:sSub>
                      <m:r>
                        <a:rPr lang="en-US" sz="2000" b="0" i="0" smtClean="0">
                          <a:latin typeface="Cambria Math"/>
                        </a:rPr>
                        <m:t>=</m:t>
                      </m:r>
                      <m:r>
                        <a:rPr lang="en-US" sz="2000" b="0" i="0" smtClean="0">
                          <a:latin typeface="Cambria Math" panose="02040503050406030204" pitchFamily="18" charset="0"/>
                        </a:rPr>
                        <m:t>0.2 </m:t>
                      </m:r>
                      <m:r>
                        <m:rPr>
                          <m:sty m:val="p"/>
                        </m:rPr>
                        <a:rPr lang="en-US" sz="2000" b="0" i="0" smtClean="0">
                          <a:latin typeface="Cambria Math" panose="02040503050406030204" pitchFamily="18" charset="0"/>
                        </a:rPr>
                        <m:t>MHz</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Ferromagnet</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Permittivity and Conductivity</a:t>
                </a:r>
              </a:p>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𝜀</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0</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𝑗</m:t>
                      </m:r>
                      <m:f>
                        <m:fPr>
                          <m:ctrlPr>
                            <a:rPr lang="en-US" sz="2000" i="1">
                              <a:latin typeface="Cambria Math" panose="02040503050406030204" pitchFamily="18" charset="0"/>
                            </a:rPr>
                          </m:ctrlPr>
                        </m:fPr>
                        <m:num>
                          <m:r>
                            <a:rPr lang="en-US" sz="2000" i="1">
                              <a:latin typeface="Cambria Math" panose="02040503050406030204" pitchFamily="18" charset="0"/>
                            </a:rPr>
                            <m:t>𝜎</m:t>
                          </m:r>
                        </m:num>
                        <m:den>
                          <m:r>
                            <a:rPr lang="en-US" sz="2000" i="1">
                              <a:latin typeface="Cambria Math" panose="02040503050406030204" pitchFamily="18" charset="0"/>
                            </a:rPr>
                            <m:t>𝜔</m:t>
                          </m:r>
                        </m:den>
                      </m:f>
                      <m:r>
                        <a:rPr lang="en-US" sz="2000" i="1">
                          <a:latin typeface="Cambria Math" panose="02040503050406030204" pitchFamily="18" charset="0"/>
                        </a:rPr>
                        <m:t>)</m:t>
                      </m:r>
                    </m:oMath>
                  </m:oMathPara>
                </a14:m>
                <a:endParaRPr lang="en-US"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𝜀</m:t>
                          </m:r>
                        </m:e>
                        <m:sup>
                          <m:r>
                            <a:rPr lang="en-US" sz="2000" i="1">
                              <a:latin typeface="Cambria Math" panose="02040503050406030204" pitchFamily="18" charset="0"/>
                            </a:rPr>
                            <m:t>′</m:t>
                          </m:r>
                        </m:sup>
                      </m:sSup>
                      <m:r>
                        <a:rPr lang="en-US" sz="2000" b="0" i="0" smtClean="0">
                          <a:latin typeface="Cambria Math"/>
                        </a:rPr>
                        <m:t>=1</m:t>
                      </m:r>
                      <m:r>
                        <a:rPr lang="en-US" sz="2000" b="0" i="0" smtClean="0">
                          <a:latin typeface="Cambria Math" panose="02040503050406030204" pitchFamily="18" charset="0"/>
                        </a:rPr>
                        <m:t>0</m:t>
                      </m:r>
                      <m:r>
                        <a:rPr lang="en-US" sz="2000">
                          <a:latin typeface="Cambria Math" panose="02040503050406030204" pitchFamily="18" charset="0"/>
                        </a:rPr>
                        <m:t>,</m:t>
                      </m:r>
                      <m:r>
                        <m:rPr>
                          <m:sty m:val="p"/>
                        </m:rPr>
                        <a:rPr lang="en-US" sz="2000">
                          <a:latin typeface="Cambria Math" panose="02040503050406030204" pitchFamily="18" charset="0"/>
                        </a:rPr>
                        <m:t>σ</m:t>
                      </m:r>
                      <m:r>
                        <a:rPr lang="en-US" sz="2000" b="0" i="0" smtClean="0">
                          <a:latin typeface="Cambria Math" panose="02040503050406030204" pitchFamily="18" charset="0"/>
                        </a:rPr>
                        <m:t>=0.005 </m:t>
                      </m:r>
                      <m:r>
                        <m:rPr>
                          <m:sty m:val="p"/>
                        </m:rPr>
                        <a:rPr lang="en-US" sz="2000" b="0" i="0" smtClean="0">
                          <a:latin typeface="Cambria Math" panose="02040503050406030204" pitchFamily="18" charset="0"/>
                        </a:rPr>
                        <m:t>S</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m</m:t>
                      </m:r>
                    </m:oMath>
                  </m:oMathPara>
                </a14:m>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285750" indent="-285750">
                  <a:buFont typeface="Arial" pitchFamily="34" charset="0"/>
                  <a:buChar char="•"/>
                </a:pPr>
                <a:endParaRPr lang="en-US" sz="2000" dirty="0">
                  <a:latin typeface="Times New Roman" pitchFamily="18" charset="0"/>
                  <a:cs typeface="Times New Roman"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12866" y="1778570"/>
                <a:ext cx="5410200" cy="5316135"/>
              </a:xfrm>
              <a:prstGeom prst="rect">
                <a:avLst/>
              </a:prstGeom>
              <a:blipFill>
                <a:blip r:embed="rId2"/>
                <a:stretch>
                  <a:fillRect l="-1014" t="-688"/>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923066" y="1690688"/>
            <a:ext cx="5872694" cy="4407869"/>
          </a:xfrm>
          <a:prstGeom prst="rect">
            <a:avLst/>
          </a:prstGeom>
          <a:ln>
            <a:solidFill>
              <a:schemeClr val="tx1"/>
            </a:solidFill>
          </a:ln>
        </p:spPr>
      </p:pic>
    </p:spTree>
    <p:extLst>
      <p:ext uri="{BB962C8B-B14F-4D97-AF65-F5344CB8AC3E}">
        <p14:creationId xmlns:p14="http://schemas.microsoft.com/office/powerpoint/2010/main" val="1003113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4.1. </a:t>
            </a:r>
            <a:r>
              <a:rPr lang="en-US" dirty="0" smtClean="0">
                <a:latin typeface="Times New Roman" panose="02020603050405020304" pitchFamily="18" charset="0"/>
                <a:cs typeface="Times New Roman" panose="02020603050405020304" pitchFamily="18" charset="0"/>
              </a:rPr>
              <a:t>Soft Electric </a:t>
            </a:r>
            <a:r>
              <a:rPr lang="en-US" dirty="0" smtClean="0">
                <a:latin typeface="Times New Roman" panose="02020603050405020304" pitchFamily="18" charset="0"/>
                <a:cs typeface="Times New Roman" panose="02020603050405020304" pitchFamily="18" charset="0"/>
              </a:rPr>
              <a:t>Gaussian Current Pulse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05012"/>
            <a:ext cx="5194300" cy="4351338"/>
          </a:xfrm>
        </p:spPr>
        <p:txBody>
          <a:bodyPr>
            <a:normAutofit/>
          </a:bodyPr>
          <a:lstStyle/>
          <a:p>
            <a:r>
              <a:rPr lang="en-US" dirty="0">
                <a:latin typeface="Times New Roman" panose="02020603050405020304" pitchFamily="18" charset="0"/>
                <a:cs typeface="Times New Roman" panose="02020603050405020304" pitchFamily="18" charset="0"/>
              </a:rPr>
              <a:t>A Gaussian </a:t>
            </a:r>
            <a:r>
              <a:rPr lang="en-US" dirty="0" smtClean="0">
                <a:latin typeface="Times New Roman" panose="02020603050405020304" pitchFamily="18" charset="0"/>
                <a:cs typeface="Times New Roman" panose="02020603050405020304" pitchFamily="18" charset="0"/>
              </a:rPr>
              <a:t>soft electric current </a:t>
            </a:r>
            <a:r>
              <a:rPr lang="en-US" dirty="0">
                <a:latin typeface="Times New Roman" panose="02020603050405020304" pitchFamily="18" charset="0"/>
                <a:cs typeface="Times New Roman" panose="02020603050405020304" pitchFamily="18" charset="0"/>
              </a:rPr>
              <a:t>pulse was applied in the primary winding</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Fourier Transform of the transverse Magnetic Field is shown below for the range of </a:t>
            </a:r>
            <a:r>
              <a:rPr lang="en-US" dirty="0" smtClean="0">
                <a:latin typeface="Times New Roman" panose="02020603050405020304" pitchFamily="18" charset="0"/>
                <a:cs typeface="Times New Roman" panose="02020603050405020304" pitchFamily="18" charset="0"/>
              </a:rPr>
              <a:t>    0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 GHz.</a:t>
            </a: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71</a:t>
            </a:fld>
            <a:endParaRPr lang="en-US"/>
          </a:p>
        </p:txBody>
      </p:sp>
      <p:pic>
        <p:nvPicPr>
          <p:cNvPr id="6" name="Picture 5"/>
          <p:cNvPicPr>
            <a:picLocks noChangeAspect="1"/>
          </p:cNvPicPr>
          <p:nvPr/>
        </p:nvPicPr>
        <p:blipFill>
          <a:blip r:embed="rId2"/>
          <a:stretch>
            <a:fillRect/>
          </a:stretch>
        </p:blipFill>
        <p:spPr>
          <a:xfrm>
            <a:off x="6032500" y="1690688"/>
            <a:ext cx="5893889" cy="4423778"/>
          </a:xfrm>
          <a:prstGeom prst="rect">
            <a:avLst/>
          </a:prstGeom>
          <a:ln>
            <a:solidFill>
              <a:schemeClr val="tx1"/>
            </a:solidFill>
          </a:ln>
        </p:spPr>
      </p:pic>
    </p:spTree>
    <p:extLst>
      <p:ext uri="{BB962C8B-B14F-4D97-AF65-F5344CB8AC3E}">
        <p14:creationId xmlns:p14="http://schemas.microsoft.com/office/powerpoint/2010/main" val="3597874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Longitudinal Fields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60331898"/>
              </p:ext>
            </p:extLst>
          </p:nvPr>
        </p:nvGraphicFramePr>
        <p:xfrm>
          <a:off x="838200" y="1825623"/>
          <a:ext cx="10515600" cy="45903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442036">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ʘ</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033285">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33285">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33285">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033285">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72</a:t>
            </a:fld>
            <a:endParaRPr lang="en-US">
              <a:latin typeface="Times New Roman" panose="02020603050405020304" pitchFamily="18" charset="0"/>
              <a:cs typeface="Times New Roman" panose="02020603050405020304" pitchFamily="18" charset="0"/>
            </a:endParaRPr>
          </a:p>
        </p:txBody>
      </p:sp>
      <p:pic>
        <p:nvPicPr>
          <p:cNvPr id="20" name="Picture 19" descr="D:\New folder\MGTL\Thesis\Codes\Code43\Logitudinal\hz-000050.25.png"/>
          <p:cNvPicPr/>
          <p:nvPr/>
        </p:nvPicPr>
        <p:blipFill>
          <a:blip r:embed="rId2">
            <a:extLst>
              <a:ext uri="{28A0092B-C50C-407E-A947-70E740481C1C}">
                <a14:useLocalDpi xmlns:a14="http://schemas.microsoft.com/office/drawing/2010/main" val="0"/>
              </a:ext>
            </a:extLst>
          </a:blip>
          <a:srcRect/>
          <a:stretch>
            <a:fillRect/>
          </a:stretch>
        </p:blipFill>
        <p:spPr bwMode="auto">
          <a:xfrm>
            <a:off x="3740226" y="2415878"/>
            <a:ext cx="1991834" cy="709457"/>
          </a:xfrm>
          <a:prstGeom prst="rect">
            <a:avLst/>
          </a:prstGeom>
          <a:noFill/>
          <a:ln>
            <a:solidFill>
              <a:schemeClr val="tx1"/>
            </a:solidFill>
          </a:ln>
        </p:spPr>
      </p:pic>
      <p:pic>
        <p:nvPicPr>
          <p:cNvPr id="21" name="Picture 20" descr="D:\New folder\MGTL\Thesis\Codes\Code43\Logitudinal\hx-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6434408" y="2415878"/>
            <a:ext cx="1904374" cy="709457"/>
          </a:xfrm>
          <a:prstGeom prst="rect">
            <a:avLst/>
          </a:prstGeom>
          <a:noFill/>
          <a:ln>
            <a:solidFill>
              <a:schemeClr val="tx1"/>
            </a:solidFill>
          </a:ln>
        </p:spPr>
      </p:pic>
      <p:pic>
        <p:nvPicPr>
          <p:cNvPr id="22" name="Picture 21" descr="D:\New folder\MGTL\Thesis\Codes\Code43\Logitudinal\hy-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8969080" y="2402231"/>
            <a:ext cx="2017367" cy="723105"/>
          </a:xfrm>
          <a:prstGeom prst="rect">
            <a:avLst/>
          </a:prstGeom>
          <a:noFill/>
          <a:ln>
            <a:solidFill>
              <a:schemeClr val="tx1"/>
            </a:solidFill>
          </a:ln>
        </p:spPr>
      </p:pic>
      <p:pic>
        <p:nvPicPr>
          <p:cNvPr id="23" name="Picture 22" descr="D:\New folder\MGTL\Thesis\Codes\Code43\Logitudinal\bz-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3740226" y="3459479"/>
            <a:ext cx="1991834" cy="703088"/>
          </a:xfrm>
          <a:prstGeom prst="rect">
            <a:avLst/>
          </a:prstGeom>
          <a:noFill/>
          <a:ln>
            <a:solidFill>
              <a:schemeClr val="tx1"/>
            </a:solidFill>
          </a:ln>
        </p:spPr>
      </p:pic>
      <p:pic>
        <p:nvPicPr>
          <p:cNvPr id="24" name="Picture 23" descr="D:\New folder\MGTL\Thesis\Codes\Code43\Logitudinal\bx-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6434408" y="3445753"/>
            <a:ext cx="1904374" cy="716813"/>
          </a:xfrm>
          <a:prstGeom prst="rect">
            <a:avLst/>
          </a:prstGeom>
          <a:noFill/>
          <a:ln>
            <a:solidFill>
              <a:schemeClr val="tx1"/>
            </a:solidFill>
          </a:ln>
        </p:spPr>
      </p:pic>
      <p:pic>
        <p:nvPicPr>
          <p:cNvPr id="25" name="Picture 24" descr="D:\New folder\MGTL\Thesis\Codes\Code43\Logitudinal\by-000050.25.png"/>
          <p:cNvPicPr/>
          <p:nvPr/>
        </p:nvPicPr>
        <p:blipFill>
          <a:blip r:embed="rId7">
            <a:extLst>
              <a:ext uri="{28A0092B-C50C-407E-A947-70E740481C1C}">
                <a14:useLocalDpi xmlns:a14="http://schemas.microsoft.com/office/drawing/2010/main" val="0"/>
              </a:ext>
            </a:extLst>
          </a:blip>
          <a:srcRect/>
          <a:stretch>
            <a:fillRect/>
          </a:stretch>
        </p:blipFill>
        <p:spPr bwMode="auto">
          <a:xfrm>
            <a:off x="8969081" y="3459479"/>
            <a:ext cx="2017366" cy="703088"/>
          </a:xfrm>
          <a:prstGeom prst="rect">
            <a:avLst/>
          </a:prstGeom>
          <a:noFill/>
          <a:ln>
            <a:solidFill>
              <a:schemeClr val="tx1"/>
            </a:solidFill>
          </a:ln>
        </p:spPr>
      </p:pic>
      <p:pic>
        <p:nvPicPr>
          <p:cNvPr id="26" name="Picture 25" descr="D:\MuhammadShamaas\MGTL_Github\Thesis\Codes\Code43\Logitudinal\ez-000004.25.png"/>
          <p:cNvPicPr/>
          <p:nvPr/>
        </p:nvPicPr>
        <p:blipFill>
          <a:blip r:embed="rId8">
            <a:extLst>
              <a:ext uri="{28A0092B-C50C-407E-A947-70E740481C1C}">
                <a14:useLocalDpi xmlns:a14="http://schemas.microsoft.com/office/drawing/2010/main" val="0"/>
              </a:ext>
            </a:extLst>
          </a:blip>
          <a:srcRect/>
          <a:stretch>
            <a:fillRect/>
          </a:stretch>
        </p:blipFill>
        <p:spPr bwMode="auto">
          <a:xfrm>
            <a:off x="3740226" y="4531691"/>
            <a:ext cx="1991834" cy="627162"/>
          </a:xfrm>
          <a:prstGeom prst="rect">
            <a:avLst/>
          </a:prstGeom>
          <a:noFill/>
          <a:ln>
            <a:solidFill>
              <a:schemeClr val="tx1"/>
            </a:solidFill>
          </a:ln>
        </p:spPr>
      </p:pic>
      <p:pic>
        <p:nvPicPr>
          <p:cNvPr id="27" name="Picture 26" descr="D:\MuhammadShamaas\MGTL_Github\Thesis\Codes\Code43\Logitudinal\ex-000025.25.png"/>
          <p:cNvPicPr/>
          <p:nvPr/>
        </p:nvPicPr>
        <p:blipFill>
          <a:blip r:embed="rId9">
            <a:extLst>
              <a:ext uri="{28A0092B-C50C-407E-A947-70E740481C1C}">
                <a14:useLocalDpi xmlns:a14="http://schemas.microsoft.com/office/drawing/2010/main" val="0"/>
              </a:ext>
            </a:extLst>
          </a:blip>
          <a:srcRect/>
          <a:stretch>
            <a:fillRect/>
          </a:stretch>
        </p:blipFill>
        <p:spPr bwMode="auto">
          <a:xfrm>
            <a:off x="6434408" y="4531691"/>
            <a:ext cx="1904374" cy="627162"/>
          </a:xfrm>
          <a:prstGeom prst="rect">
            <a:avLst/>
          </a:prstGeom>
          <a:noFill/>
          <a:ln>
            <a:solidFill>
              <a:schemeClr val="tx1"/>
            </a:solidFill>
          </a:ln>
        </p:spPr>
      </p:pic>
      <p:pic>
        <p:nvPicPr>
          <p:cNvPr id="28" name="Picture 27" descr="D:\MuhammadShamaas\MGTL_Github\Thesis\Codes\Code43\Logitudinal\ey-000026.25.png"/>
          <p:cNvPicPr/>
          <p:nvPr/>
        </p:nvPicPr>
        <p:blipFill>
          <a:blip r:embed="rId10">
            <a:extLst>
              <a:ext uri="{28A0092B-C50C-407E-A947-70E740481C1C}">
                <a14:useLocalDpi xmlns:a14="http://schemas.microsoft.com/office/drawing/2010/main" val="0"/>
              </a:ext>
            </a:extLst>
          </a:blip>
          <a:srcRect/>
          <a:stretch>
            <a:fillRect/>
          </a:stretch>
        </p:blipFill>
        <p:spPr bwMode="auto">
          <a:xfrm>
            <a:off x="8969081" y="4497494"/>
            <a:ext cx="2017366" cy="661359"/>
          </a:xfrm>
          <a:prstGeom prst="rect">
            <a:avLst/>
          </a:prstGeom>
          <a:noFill/>
          <a:ln>
            <a:solidFill>
              <a:schemeClr val="tx1"/>
            </a:solidFill>
          </a:ln>
        </p:spPr>
      </p:pic>
      <p:pic>
        <p:nvPicPr>
          <p:cNvPr id="29" name="Picture 28" descr="D:\MuhammadShamaas\MGTL_Github\Thesis\Codes\Code43\Logitudinal\dz-000004.25.png"/>
          <p:cNvPicPr/>
          <p:nvPr/>
        </p:nvPicPr>
        <p:blipFill>
          <a:blip r:embed="rId11">
            <a:extLst>
              <a:ext uri="{28A0092B-C50C-407E-A947-70E740481C1C}">
                <a14:useLocalDpi xmlns:a14="http://schemas.microsoft.com/office/drawing/2010/main" val="0"/>
              </a:ext>
            </a:extLst>
          </a:blip>
          <a:srcRect/>
          <a:stretch>
            <a:fillRect/>
          </a:stretch>
        </p:blipFill>
        <p:spPr bwMode="auto">
          <a:xfrm>
            <a:off x="3740226" y="5500757"/>
            <a:ext cx="1991834" cy="708971"/>
          </a:xfrm>
          <a:prstGeom prst="rect">
            <a:avLst/>
          </a:prstGeom>
          <a:noFill/>
          <a:ln>
            <a:solidFill>
              <a:schemeClr val="tx1"/>
            </a:solidFill>
          </a:ln>
        </p:spPr>
      </p:pic>
      <p:pic>
        <p:nvPicPr>
          <p:cNvPr id="30" name="Picture 29" descr="D:\MuhammadShamaas\MGTL_Github\Thesis\Codes\Code43\Logitudinal\dx-000025.25.png"/>
          <p:cNvPicPr/>
          <p:nvPr/>
        </p:nvPicPr>
        <p:blipFill>
          <a:blip r:embed="rId12">
            <a:extLst>
              <a:ext uri="{28A0092B-C50C-407E-A947-70E740481C1C}">
                <a14:useLocalDpi xmlns:a14="http://schemas.microsoft.com/office/drawing/2010/main" val="0"/>
              </a:ext>
            </a:extLst>
          </a:blip>
          <a:srcRect/>
          <a:stretch>
            <a:fillRect/>
          </a:stretch>
        </p:blipFill>
        <p:spPr bwMode="auto">
          <a:xfrm>
            <a:off x="6434408" y="5531464"/>
            <a:ext cx="1904374" cy="678265"/>
          </a:xfrm>
          <a:prstGeom prst="rect">
            <a:avLst/>
          </a:prstGeom>
          <a:noFill/>
          <a:ln>
            <a:solidFill>
              <a:schemeClr val="tx1"/>
            </a:solidFill>
          </a:ln>
        </p:spPr>
      </p:pic>
      <p:pic>
        <p:nvPicPr>
          <p:cNvPr id="31" name="Picture 30" descr="D:\MuhammadShamaas\MGTL_Github\Thesis\Codes\Code43\Logitudinal\dy-000026.25.png"/>
          <p:cNvPicPr/>
          <p:nvPr/>
        </p:nvPicPr>
        <p:blipFill>
          <a:blip r:embed="rId13">
            <a:extLst>
              <a:ext uri="{28A0092B-C50C-407E-A947-70E740481C1C}">
                <a14:useLocalDpi xmlns:a14="http://schemas.microsoft.com/office/drawing/2010/main" val="0"/>
              </a:ext>
            </a:extLst>
          </a:blip>
          <a:srcRect/>
          <a:stretch>
            <a:fillRect/>
          </a:stretch>
        </p:blipFill>
        <p:spPr bwMode="auto">
          <a:xfrm>
            <a:off x="9064615" y="5500757"/>
            <a:ext cx="1921831" cy="708973"/>
          </a:xfrm>
          <a:prstGeom prst="rect">
            <a:avLst/>
          </a:prstGeom>
          <a:noFill/>
          <a:ln>
            <a:solidFill>
              <a:schemeClr val="tx1"/>
            </a:solidFill>
          </a:ln>
        </p:spPr>
      </p:pic>
    </p:spTree>
    <p:extLst>
      <p:ext uri="{BB962C8B-B14F-4D97-AF65-F5344CB8AC3E}">
        <p14:creationId xmlns:p14="http://schemas.microsoft.com/office/powerpoint/2010/main" val="1315638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887093" y="1517791"/>
            <a:ext cx="287383" cy="294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Transverse Fields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Z </a:t>
                          </a:r>
                          <a14:m>
                            <m:oMath xmlns:m="http://schemas.openxmlformats.org/officeDocument/2006/math">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3112807465"/>
                  </p:ext>
                </p:extLst>
              </p:nvPr>
            </p:nvGraphicFramePr>
            <p:xfrm>
              <a:off x="824550" y="1422399"/>
              <a:ext cx="10402248" cy="4933592"/>
            </p:xfrm>
            <a:graphic>
              <a:graphicData uri="http://schemas.openxmlformats.org/drawingml/2006/table">
                <a:tbl>
                  <a:tblPr firstRow="1" bandRow="1">
                    <a:tableStyleId>{5940675A-B579-460E-94D1-54222C63F5DA}</a:tableStyleId>
                  </a:tblPr>
                  <a:tblGrid>
                    <a:gridCol w="2600562">
                      <a:extLst>
                        <a:ext uri="{9D8B030D-6E8A-4147-A177-3AD203B41FA5}">
                          <a16:colId xmlns:a16="http://schemas.microsoft.com/office/drawing/2014/main" val="20000"/>
                        </a:ext>
                      </a:extLst>
                    </a:gridCol>
                    <a:gridCol w="2600562">
                      <a:extLst>
                        <a:ext uri="{9D8B030D-6E8A-4147-A177-3AD203B41FA5}">
                          <a16:colId xmlns:a16="http://schemas.microsoft.com/office/drawing/2014/main" val="20001"/>
                        </a:ext>
                      </a:extLst>
                    </a:gridCol>
                    <a:gridCol w="2600562">
                      <a:extLst>
                        <a:ext uri="{9D8B030D-6E8A-4147-A177-3AD203B41FA5}">
                          <a16:colId xmlns:a16="http://schemas.microsoft.com/office/drawing/2014/main" val="20002"/>
                        </a:ext>
                      </a:extLst>
                    </a:gridCol>
                    <a:gridCol w="2600562">
                      <a:extLst>
                        <a:ext uri="{9D8B030D-6E8A-4147-A177-3AD203B41FA5}">
                          <a16:colId xmlns:a16="http://schemas.microsoft.com/office/drawing/2014/main" val="20003"/>
                        </a:ext>
                      </a:extLst>
                    </a:gridCol>
                  </a:tblGrid>
                  <a:tr h="549357">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X ↑</a:t>
                          </a:r>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smtClean="0">
                              <a:latin typeface="Times New Roman" panose="02020603050405020304" pitchFamily="18" charset="0"/>
                              <a:cs typeface="Times New Roman" panose="02020603050405020304" pitchFamily="18" charset="0"/>
                            </a:rPr>
                            <a:t>Y →</a:t>
                          </a:r>
                          <a:endParaRPr lang="en-US"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2"/>
                          <a:stretch>
                            <a:fillRect l="-300000" t="-8889" r="-468" b="-802222"/>
                          </a:stretch>
                        </a:blipFill>
                      </a:tcPr>
                    </a:tc>
                    <a:extLst>
                      <a:ext uri="{0D108BD9-81ED-4DB2-BD59-A6C34878D82A}">
                        <a16:rowId xmlns:a16="http://schemas.microsoft.com/office/drawing/2014/main" val="10000"/>
                      </a:ext>
                    </a:extLst>
                  </a:tr>
                  <a:tr h="969092">
                    <a:tc>
                      <a:txBody>
                        <a:bodyPr/>
                        <a:lstStyle/>
                        <a:p>
                          <a:pPr algn="ctr"/>
                          <a:r>
                            <a:rPr lang="en-US" sz="2800" dirty="0">
                              <a:latin typeface="Times New Roman" panose="02020603050405020304" pitchFamily="18" charset="0"/>
                              <a:cs typeface="Times New Roman" panose="02020603050405020304" pitchFamily="18" charset="0"/>
                            </a:rPr>
                            <a:t>H</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93569">
                    <a:tc>
                      <a:txBody>
                        <a:bodyPr/>
                        <a:lstStyle/>
                        <a:p>
                          <a:pPr algn="ctr"/>
                          <a:r>
                            <a:rPr lang="en-US" sz="2800" dirty="0">
                              <a:latin typeface="Times New Roman" panose="02020603050405020304" pitchFamily="18" charset="0"/>
                              <a:cs typeface="Times New Roman" panose="02020603050405020304" pitchFamily="18" charset="0"/>
                            </a:rPr>
                            <a:t>B</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65120">
                    <a:tc>
                      <a:txBody>
                        <a:bodyPr/>
                        <a:lstStyle/>
                        <a:p>
                          <a:pPr algn="ctr"/>
                          <a:r>
                            <a:rPr lang="en-US" sz="2800" dirty="0">
                              <a:latin typeface="Times New Roman" panose="02020603050405020304" pitchFamily="18" charset="0"/>
                              <a:cs typeface="Times New Roman" panose="02020603050405020304" pitchFamily="18" charset="0"/>
                            </a:rPr>
                            <a:t>E</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56454">
                    <a:tc>
                      <a:txBody>
                        <a:bodyPr/>
                        <a:lstStyle/>
                        <a:p>
                          <a:pPr algn="ctr"/>
                          <a:r>
                            <a:rPr lang="en-US" sz="2800" dirty="0">
                              <a:latin typeface="Times New Roman" panose="02020603050405020304" pitchFamily="18" charset="0"/>
                              <a:cs typeface="Times New Roman" panose="02020603050405020304" pitchFamily="18" charset="0"/>
                            </a:rPr>
                            <a:t>D</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mc:Fallback>
      </mc:AlternateContent>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73</a:t>
            </a:fld>
            <a:endParaRPr lang="en-US"/>
          </a:p>
        </p:txBody>
      </p:sp>
      <p:pic>
        <p:nvPicPr>
          <p:cNvPr id="7" name="Picture 6" descr="D:\New folder\MGTL\Thesis\Codes\Code43\Transverse\hz-000050.25.png"/>
          <p:cNvPicPr/>
          <p:nvPr/>
        </p:nvPicPr>
        <p:blipFill>
          <a:blip r:embed="rId3">
            <a:extLst>
              <a:ext uri="{28A0092B-C50C-407E-A947-70E740481C1C}">
                <a14:useLocalDpi xmlns:a14="http://schemas.microsoft.com/office/drawing/2010/main" val="0"/>
              </a:ext>
            </a:extLst>
          </a:blip>
          <a:srcRect/>
          <a:stretch>
            <a:fillRect/>
          </a:stretch>
        </p:blipFill>
        <p:spPr bwMode="auto">
          <a:xfrm>
            <a:off x="4344105" y="2110098"/>
            <a:ext cx="742950" cy="742950"/>
          </a:xfrm>
          <a:prstGeom prst="rect">
            <a:avLst/>
          </a:prstGeom>
          <a:noFill/>
          <a:ln>
            <a:solidFill>
              <a:schemeClr val="tx1"/>
            </a:solidFill>
          </a:ln>
        </p:spPr>
      </p:pic>
      <p:pic>
        <p:nvPicPr>
          <p:cNvPr id="8" name="Picture 7" descr="D:\New folder\MGTL\Thesis\Codes\Code43\Transverse\hx-000050.25.png"/>
          <p:cNvPicPr/>
          <p:nvPr/>
        </p:nvPicPr>
        <p:blipFill>
          <a:blip r:embed="rId4">
            <a:extLst>
              <a:ext uri="{28A0092B-C50C-407E-A947-70E740481C1C}">
                <a14:useLocalDpi xmlns:a14="http://schemas.microsoft.com/office/drawing/2010/main" val="0"/>
              </a:ext>
            </a:extLst>
          </a:blip>
          <a:srcRect/>
          <a:stretch>
            <a:fillRect/>
          </a:stretch>
        </p:blipFill>
        <p:spPr bwMode="auto">
          <a:xfrm>
            <a:off x="6960013" y="2129654"/>
            <a:ext cx="733425" cy="733425"/>
          </a:xfrm>
          <a:prstGeom prst="rect">
            <a:avLst/>
          </a:prstGeom>
          <a:noFill/>
          <a:ln>
            <a:solidFill>
              <a:schemeClr val="tx1"/>
            </a:solidFill>
          </a:ln>
        </p:spPr>
      </p:pic>
      <p:pic>
        <p:nvPicPr>
          <p:cNvPr id="9" name="Picture 8" descr="D:\New folder\MGTL\Thesis\Codes\Code43\Transverse\hy-000050.25.png"/>
          <p:cNvPicPr/>
          <p:nvPr/>
        </p:nvPicPr>
        <p:blipFill>
          <a:blip r:embed="rId5">
            <a:extLst>
              <a:ext uri="{28A0092B-C50C-407E-A947-70E740481C1C}">
                <a14:useLocalDpi xmlns:a14="http://schemas.microsoft.com/office/drawing/2010/main" val="0"/>
              </a:ext>
            </a:extLst>
          </a:blip>
          <a:srcRect/>
          <a:stretch>
            <a:fillRect/>
          </a:stretch>
        </p:blipFill>
        <p:spPr bwMode="auto">
          <a:xfrm>
            <a:off x="9520381" y="2165300"/>
            <a:ext cx="733425" cy="733425"/>
          </a:xfrm>
          <a:prstGeom prst="rect">
            <a:avLst/>
          </a:prstGeom>
          <a:noFill/>
          <a:ln>
            <a:solidFill>
              <a:schemeClr val="tx1"/>
            </a:solidFill>
          </a:ln>
        </p:spPr>
      </p:pic>
      <p:pic>
        <p:nvPicPr>
          <p:cNvPr id="10" name="Picture 9" descr="D:\MuhammadShamaas\MGTL_Github\Thesis\Codes\Code43\Transverse\bz-000050.25.png"/>
          <p:cNvPicPr/>
          <p:nvPr/>
        </p:nvPicPr>
        <p:blipFill>
          <a:blip r:embed="rId6">
            <a:extLst>
              <a:ext uri="{28A0092B-C50C-407E-A947-70E740481C1C}">
                <a14:useLocalDpi xmlns:a14="http://schemas.microsoft.com/office/drawing/2010/main" val="0"/>
              </a:ext>
            </a:extLst>
          </a:blip>
          <a:srcRect/>
          <a:stretch>
            <a:fillRect/>
          </a:stretch>
        </p:blipFill>
        <p:spPr bwMode="auto">
          <a:xfrm>
            <a:off x="4348867" y="3149697"/>
            <a:ext cx="733425" cy="733425"/>
          </a:xfrm>
          <a:prstGeom prst="rect">
            <a:avLst/>
          </a:prstGeom>
          <a:noFill/>
          <a:ln>
            <a:solidFill>
              <a:schemeClr val="tx1"/>
            </a:solidFill>
          </a:ln>
        </p:spPr>
      </p:pic>
      <p:pic>
        <p:nvPicPr>
          <p:cNvPr id="11" name="Picture 10" descr="D:\MuhammadShamaas\MGTL_Github\Thesis\Codes\Code43\Transverse\bx-000038.25.png"/>
          <p:cNvPicPr/>
          <p:nvPr/>
        </p:nvPicPr>
        <p:blipFill>
          <a:blip r:embed="rId7">
            <a:extLst>
              <a:ext uri="{28A0092B-C50C-407E-A947-70E740481C1C}">
                <a14:useLocalDpi xmlns:a14="http://schemas.microsoft.com/office/drawing/2010/main" val="0"/>
              </a:ext>
            </a:extLst>
          </a:blip>
          <a:srcRect/>
          <a:stretch>
            <a:fillRect/>
          </a:stretch>
        </p:blipFill>
        <p:spPr bwMode="auto">
          <a:xfrm>
            <a:off x="6984455" y="3159222"/>
            <a:ext cx="723900" cy="723900"/>
          </a:xfrm>
          <a:prstGeom prst="rect">
            <a:avLst/>
          </a:prstGeom>
          <a:noFill/>
          <a:ln>
            <a:solidFill>
              <a:schemeClr val="tx1"/>
            </a:solidFill>
          </a:ln>
        </p:spPr>
      </p:pic>
      <p:pic>
        <p:nvPicPr>
          <p:cNvPr id="12" name="Picture 11" descr="D:\New folder\MGTL\Thesis\Codes\Code43\Transverse\by-000050.25.png"/>
          <p:cNvPicPr/>
          <p:nvPr/>
        </p:nvPicPr>
        <p:blipFill>
          <a:blip r:embed="rId8">
            <a:extLst>
              <a:ext uri="{28A0092B-C50C-407E-A947-70E740481C1C}">
                <a14:useLocalDpi xmlns:a14="http://schemas.microsoft.com/office/drawing/2010/main" val="0"/>
              </a:ext>
            </a:extLst>
          </a:blip>
          <a:srcRect/>
          <a:stretch>
            <a:fillRect/>
          </a:stretch>
        </p:blipFill>
        <p:spPr bwMode="auto">
          <a:xfrm>
            <a:off x="9544381" y="3146230"/>
            <a:ext cx="704850" cy="704850"/>
          </a:xfrm>
          <a:prstGeom prst="rect">
            <a:avLst/>
          </a:prstGeom>
          <a:noFill/>
          <a:ln>
            <a:solidFill>
              <a:schemeClr val="tx1"/>
            </a:solidFill>
          </a:ln>
        </p:spPr>
      </p:pic>
      <p:pic>
        <p:nvPicPr>
          <p:cNvPr id="13" name="Picture 12" descr="D:\MuhammadShamaas\MGTL_Github\Thesis\Codes\Code43\Transverse\ez-000020.25.png"/>
          <p:cNvPicPr/>
          <p:nvPr/>
        </p:nvPicPr>
        <p:blipFill>
          <a:blip r:embed="rId9">
            <a:extLst>
              <a:ext uri="{28A0092B-C50C-407E-A947-70E740481C1C}">
                <a14:useLocalDpi xmlns:a14="http://schemas.microsoft.com/office/drawing/2010/main" val="0"/>
              </a:ext>
            </a:extLst>
          </a:blip>
          <a:srcRect/>
          <a:stretch>
            <a:fillRect/>
          </a:stretch>
        </p:blipFill>
        <p:spPr bwMode="auto">
          <a:xfrm>
            <a:off x="4348867" y="4232298"/>
            <a:ext cx="733425" cy="733425"/>
          </a:xfrm>
          <a:prstGeom prst="rect">
            <a:avLst/>
          </a:prstGeom>
          <a:noFill/>
          <a:ln>
            <a:solidFill>
              <a:schemeClr val="tx1"/>
            </a:solidFill>
          </a:ln>
        </p:spPr>
      </p:pic>
      <p:pic>
        <p:nvPicPr>
          <p:cNvPr id="14" name="Picture 13" descr="D:\MuhammadShamaas\MGTL_Github\Thesis\Codes\Code43\Transverse\ex-000019.25.png"/>
          <p:cNvPicPr/>
          <p:nvPr/>
        </p:nvPicPr>
        <p:blipFill>
          <a:blip r:embed="rId10">
            <a:extLst>
              <a:ext uri="{28A0092B-C50C-407E-A947-70E740481C1C}">
                <a14:useLocalDpi xmlns:a14="http://schemas.microsoft.com/office/drawing/2010/main" val="0"/>
              </a:ext>
            </a:extLst>
          </a:blip>
          <a:srcRect/>
          <a:stretch>
            <a:fillRect/>
          </a:stretch>
        </p:blipFill>
        <p:spPr bwMode="auto">
          <a:xfrm>
            <a:off x="6960012" y="4238003"/>
            <a:ext cx="733425" cy="733425"/>
          </a:xfrm>
          <a:prstGeom prst="rect">
            <a:avLst/>
          </a:prstGeom>
          <a:noFill/>
          <a:ln>
            <a:solidFill>
              <a:schemeClr val="tx1"/>
            </a:solidFill>
          </a:ln>
        </p:spPr>
      </p:pic>
      <p:pic>
        <p:nvPicPr>
          <p:cNvPr id="15" name="Picture 14" descr="D:\New folder\MGTL\Thesis\Codes\Code43\Transverse\ey-000050.25.png"/>
          <p:cNvPicPr/>
          <p:nvPr/>
        </p:nvPicPr>
        <p:blipFill>
          <a:blip r:embed="rId11">
            <a:extLst>
              <a:ext uri="{28A0092B-C50C-407E-A947-70E740481C1C}">
                <a14:useLocalDpi xmlns:a14="http://schemas.microsoft.com/office/drawing/2010/main" val="0"/>
              </a:ext>
            </a:extLst>
          </a:blip>
          <a:srcRect/>
          <a:stretch>
            <a:fillRect/>
          </a:stretch>
        </p:blipFill>
        <p:spPr bwMode="auto">
          <a:xfrm>
            <a:off x="9520381" y="4232298"/>
            <a:ext cx="723900" cy="723900"/>
          </a:xfrm>
          <a:prstGeom prst="rect">
            <a:avLst/>
          </a:prstGeom>
          <a:noFill/>
          <a:ln>
            <a:solidFill>
              <a:schemeClr val="tx1"/>
            </a:solidFill>
          </a:ln>
        </p:spPr>
      </p:pic>
      <p:pic>
        <p:nvPicPr>
          <p:cNvPr id="16" name="Picture 15" descr="D:\MuhammadShamaas\MGTL_Github\Thesis\Codes\Code43\Transverse\dz-000045.25.png"/>
          <p:cNvPicPr/>
          <p:nvPr/>
        </p:nvPicPr>
        <p:blipFill>
          <a:blip r:embed="rId12">
            <a:extLst>
              <a:ext uri="{28A0092B-C50C-407E-A947-70E740481C1C}">
                <a14:useLocalDpi xmlns:a14="http://schemas.microsoft.com/office/drawing/2010/main" val="0"/>
              </a:ext>
            </a:extLst>
          </a:blip>
          <a:srcRect/>
          <a:stretch>
            <a:fillRect/>
          </a:stretch>
        </p:blipFill>
        <p:spPr bwMode="auto">
          <a:xfrm>
            <a:off x="4344105" y="5328518"/>
            <a:ext cx="752475" cy="752475"/>
          </a:xfrm>
          <a:prstGeom prst="rect">
            <a:avLst/>
          </a:prstGeom>
          <a:noFill/>
          <a:ln>
            <a:solidFill>
              <a:schemeClr val="tx1"/>
            </a:solidFill>
          </a:ln>
        </p:spPr>
      </p:pic>
      <p:pic>
        <p:nvPicPr>
          <p:cNvPr id="17" name="Picture 16" descr="D:\MuhammadShamaas\MGTL_Github\Thesis\Codes\Code43\Transverse\dx-000040.25.png"/>
          <p:cNvPicPr/>
          <p:nvPr/>
        </p:nvPicPr>
        <p:blipFill>
          <a:blip r:embed="rId13">
            <a:extLst>
              <a:ext uri="{28A0092B-C50C-407E-A947-70E740481C1C}">
                <a14:useLocalDpi xmlns:a14="http://schemas.microsoft.com/office/drawing/2010/main" val="0"/>
              </a:ext>
            </a:extLst>
          </a:blip>
          <a:srcRect/>
          <a:stretch>
            <a:fillRect/>
          </a:stretch>
        </p:blipFill>
        <p:spPr bwMode="auto">
          <a:xfrm>
            <a:off x="6950487" y="5326309"/>
            <a:ext cx="742950" cy="742950"/>
          </a:xfrm>
          <a:prstGeom prst="rect">
            <a:avLst/>
          </a:prstGeom>
          <a:noFill/>
          <a:ln>
            <a:solidFill>
              <a:schemeClr val="tx1"/>
            </a:solidFill>
          </a:ln>
        </p:spPr>
      </p:pic>
      <p:pic>
        <p:nvPicPr>
          <p:cNvPr id="18" name="Picture 17" descr="D:\New folder\MGTL\Thesis\Codes\Code43\Transverse\dy-000050.25.png"/>
          <p:cNvPicPr/>
          <p:nvPr/>
        </p:nvPicPr>
        <p:blipFill>
          <a:blip r:embed="rId14">
            <a:extLst>
              <a:ext uri="{28A0092B-C50C-407E-A947-70E740481C1C}">
                <a14:useLocalDpi xmlns:a14="http://schemas.microsoft.com/office/drawing/2010/main" val="0"/>
              </a:ext>
            </a:extLst>
          </a:blip>
          <a:srcRect/>
          <a:stretch>
            <a:fillRect/>
          </a:stretch>
        </p:blipFill>
        <p:spPr bwMode="auto">
          <a:xfrm>
            <a:off x="9531681" y="5366618"/>
            <a:ext cx="714375" cy="714375"/>
          </a:xfrm>
          <a:prstGeom prst="rect">
            <a:avLst/>
          </a:prstGeom>
          <a:noFill/>
          <a:ln>
            <a:solidFill>
              <a:schemeClr val="tx1"/>
            </a:solidFill>
          </a:ln>
        </p:spPr>
      </p:pic>
    </p:spTree>
    <p:extLst>
      <p:ext uri="{BB962C8B-B14F-4D97-AF65-F5344CB8AC3E}">
        <p14:creationId xmlns:p14="http://schemas.microsoft.com/office/powerpoint/2010/main" val="2235860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4.1. Field Map for Magnetic Transmission Line</a:t>
            </a:r>
          </a:p>
        </p:txBody>
      </p:sp>
      <p:pic>
        <p:nvPicPr>
          <p:cNvPr id="6" name="Content Placeholder 5"/>
          <p:cNvPicPr>
            <a:picLocks noGrp="1" noChangeAspect="1"/>
          </p:cNvPicPr>
          <p:nvPr>
            <p:ph idx="1"/>
          </p:nvPr>
        </p:nvPicPr>
        <p:blipFill rotWithShape="1">
          <a:blip r:embed="rId2"/>
          <a:srcRect l="17258" r="20836"/>
          <a:stretch/>
        </p:blipFill>
        <p:spPr>
          <a:xfrm>
            <a:off x="5995851" y="1847850"/>
            <a:ext cx="5499463" cy="4351338"/>
          </a:xfrm>
          <a:prstGeom prst="rect">
            <a:avLst/>
          </a:prstGeom>
          <a:ln>
            <a:solidFill>
              <a:schemeClr val="tx1"/>
            </a:solidFill>
          </a:ln>
        </p:spPr>
      </p:pic>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anose="02020603050405020304" pitchFamily="18" charset="0"/>
              </a:rPr>
              <a:t>74</a:t>
            </a:fld>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200" y="1847850"/>
                <a:ext cx="4661263" cy="4476418"/>
              </a:xfrm>
              <a:prstGeom prst="rect">
                <a:avLst/>
              </a:prstGeom>
              <a:noFill/>
            </p:spPr>
            <p:txBody>
              <a:bodyPr wrap="square" rtlCol="0">
                <a:spAutoFit/>
              </a:bodyPr>
              <a:lstStyle/>
              <a:p>
                <a:r>
                  <a:rPr lang="en-US" b="0" dirty="0" smtClean="0">
                    <a:latin typeface="Times New Roman" panose="02020603050405020304" pitchFamily="18" charset="0"/>
                    <a:cs typeface="Times New Roman" panose="02020603050405020304" pitchFamily="18" charset="0"/>
                  </a:rPr>
                  <a:t>1. Magnetic Displacement Current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dΦ</m:t>
                          </m:r>
                        </m:num>
                        <m:den>
                          <m:r>
                            <m:rPr>
                              <m:sty m:val="p"/>
                            </m:rPr>
                            <a:rPr lang="en-US" b="0" i="0" smtClean="0">
                              <a:latin typeface="Cambria Math" panose="02040503050406030204" pitchFamily="18" charset="0"/>
                            </a:rPr>
                            <m:t>dt</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2. External Electric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num>
                        <m:den>
                          <m:r>
                            <a:rPr lang="en-US" b="0" i="0" smtClean="0">
                              <a:latin typeface="Cambria Math" panose="02040503050406030204" pitchFamily="18" charset="0"/>
                            </a:rPr>
                            <m:t>2</m:t>
                          </m:r>
                          <m:r>
                            <m:rPr>
                              <m:sty m:val="p"/>
                            </m:rPr>
                            <a:rPr lang="en-US" b="0" i="0" smtClean="0">
                              <a:latin typeface="Cambria Math" panose="02040503050406030204" pitchFamily="18" charset="0"/>
                              <a:ea typeface="Cambria Math" panose="02040503050406030204" pitchFamily="18" charset="0"/>
                            </a:rPr>
                            <m:t>πr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3. External Magnetic </a:t>
                </a:r>
                <a:r>
                  <a:rPr lang="en-US" b="0" dirty="0" smtClean="0">
                    <a:latin typeface="Times New Roman" panose="02020603050405020304" pitchFamily="18" charset="0"/>
                    <a:cs typeface="Times New Roman" panose="02020603050405020304" pitchFamily="18" charset="0"/>
                  </a:rPr>
                  <a:t>Field</a:t>
                </a:r>
                <a:endParaRPr lang="en-US"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r</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num>
                        <m:den>
                          <m:r>
                            <m:rPr>
                              <m:sty m:val="p"/>
                            </m:rPr>
                            <a:rPr lang="en-US" b="0" i="0" smtClean="0">
                              <a:latin typeface="Cambria Math" panose="02040503050406030204" pitchFamily="18" charset="0"/>
                            </a:rPr>
                            <m:t>r</m:t>
                          </m:r>
                        </m:den>
                      </m:f>
                    </m:oMath>
                  </m:oMathPara>
                </a14:m>
                <a:endParaRPr lang="en-US" b="0" dirty="0">
                  <a:latin typeface="Times New Roman" panose="02020603050405020304" pitchFamily="18" charset="0"/>
                  <a:cs typeface="Times New Roman" panose="02020603050405020304" pitchFamily="18" charset="0"/>
                </a:endParaRPr>
              </a:p>
              <a:p>
                <a:r>
                  <a:rPr lang="en-US" b="0" dirty="0">
                    <a:latin typeface="Times New Roman" panose="02020603050405020304" pitchFamily="18" charset="0"/>
                    <a:cs typeface="Times New Roman" panose="02020603050405020304" pitchFamily="18" charset="0"/>
                  </a:rPr>
                  <a:t>4. Propagation Constant</a:t>
                </a:r>
              </a:p>
              <a:p>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γ</m:t>
                      </m:r>
                      <m:r>
                        <a:rPr lang="en-US" b="0" i="0" smtClean="0">
                          <a:latin typeface="Cambria Math" panose="02040503050406030204" pitchFamily="18" charset="0"/>
                        </a:rPr>
                        <m:t>(</m:t>
                      </m:r>
                      <m:r>
                        <m:rPr>
                          <m:sty m:val="p"/>
                        </m:rPr>
                        <a:rPr lang="en-US">
                          <a:latin typeface="Cambria Math" panose="02040503050406030204" pitchFamily="18" charset="0"/>
                        </a:rPr>
                        <m:t>jω</m:t>
                      </m:r>
                      <m:r>
                        <a:rPr lang="en-US" b="0" i="0" smtClean="0">
                          <a:latin typeface="Cambria Math" panose="02040503050406030204" pitchFamily="18" charset="0"/>
                        </a:rPr>
                        <m:t>)</m:t>
                      </m:r>
                      <m:r>
                        <a:rPr lang="en-US" i="0">
                          <a:latin typeface="Cambria Math" panose="02040503050406030204" pitchFamily="18" charset="0"/>
                        </a:rPr>
                        <m:t>=</m:t>
                      </m:r>
                      <m:rad>
                        <m:radPr>
                          <m:degHide m:val="on"/>
                          <m:ctrlPr>
                            <a:rPr lang="en-US" i="1">
                              <a:latin typeface="Cambria Math" panose="02040503050406030204" pitchFamily="18" charset="0"/>
                            </a:rPr>
                          </m:ctrlPr>
                        </m:radPr>
                        <m:deg/>
                        <m:e>
                          <m:r>
                            <a:rPr lang="en-US" i="0">
                              <a:latin typeface="Cambria Math" panose="02040503050406030204" pitchFamily="18" charset="0"/>
                            </a:rPr>
                            <m:t>(</m:t>
                          </m:r>
                          <m:r>
                            <m:rPr>
                              <m:sty m:val="p"/>
                            </m:rPr>
                            <a:rPr lang="en-US" i="0">
                              <a:latin typeface="Cambria Math" panose="02040503050406030204" pitchFamily="18" charset="0"/>
                            </a:rPr>
                            <m:t>jωμ</m:t>
                          </m:r>
                          <m:r>
                            <a:rPr lang="en-US" i="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r>
                            <a:rPr lang="en-US" i="0">
                              <a:latin typeface="Cambria Math" panose="02040503050406030204" pitchFamily="18" charset="0"/>
                            </a:rPr>
                            <m:t>)</m:t>
                          </m:r>
                        </m:e>
                      </m:rad>
                      <m:r>
                        <a:rPr lang="en-US" i="0">
                          <a:latin typeface="Cambria Math" panose="02040503050406030204" pitchFamily="18" charset="0"/>
                        </a:rPr>
                        <m:t>=</m:t>
                      </m:r>
                      <m:r>
                        <m:rPr>
                          <m:sty m:val="p"/>
                        </m:rPr>
                        <a:rPr lang="en-US" i="0">
                          <a:latin typeface="Cambria Math" panose="02040503050406030204" pitchFamily="18" charset="0"/>
                        </a:rPr>
                        <m:t>α</m:t>
                      </m:r>
                      <m:r>
                        <a:rPr lang="en-US" i="0">
                          <a:latin typeface="Cambria Math" panose="02040503050406030204" pitchFamily="18" charset="0"/>
                        </a:rPr>
                        <m:t>+</m:t>
                      </m:r>
                      <m:r>
                        <m:rPr>
                          <m:sty m:val="p"/>
                        </m:rPr>
                        <a:rPr lang="en-US" i="0">
                          <a:latin typeface="Cambria Math" panose="02040503050406030204" pitchFamily="18" charset="0"/>
                        </a:rPr>
                        <m:t>jβ</m:t>
                      </m:r>
                    </m:oMath>
                  </m:oMathPara>
                </a14:m>
                <a:endParaRPr lang="en-US" dirty="0">
                  <a:latin typeface="Times New Roman" pitchFamily="18" charset="0"/>
                  <a:ea typeface="Calibri" panose="020F0502020204030204" pitchFamily="34" charset="0"/>
                  <a:cs typeface="Times New Roman" pitchFamily="18" charset="0"/>
                </a:endParaRPr>
              </a:p>
              <a:p>
                <a:r>
                  <a:rPr lang="en-US" dirty="0">
                    <a:latin typeface="Times New Roman" pitchFamily="18" charset="0"/>
                    <a:ea typeface="Calibri" panose="020F0502020204030204" pitchFamily="34" charset="0"/>
                    <a:cs typeface="Times New Roman" pitchFamily="18" charset="0"/>
                  </a:rPr>
                  <a:t>5. Intrinsic wave impedance</a:t>
                </a:r>
              </a:p>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rPr>
                        <m:t>η</m:t>
                      </m:r>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m</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disp</m:t>
                              </m:r>
                            </m:sub>
                          </m:sSub>
                          <m:r>
                            <a:rPr lang="en-US" b="0" i="1" smtClean="0">
                              <a:latin typeface="Cambria Math" panose="02040503050406030204" pitchFamily="18" charset="0"/>
                            </a:rPr>
                            <m:t>(</m:t>
                          </m:r>
                          <m:r>
                            <m:rPr>
                              <m:sty m:val="p"/>
                            </m:rPr>
                            <a:rPr lang="en-US">
                              <a:latin typeface="Cambria Math" panose="02040503050406030204" pitchFamily="18" charset="0"/>
                            </a:rPr>
                            <m:t>jω</m:t>
                          </m:r>
                          <m:r>
                            <a:rPr lang="en-US" b="0" i="1" smtClean="0">
                              <a:latin typeface="Cambria Math" panose="02040503050406030204" pitchFamily="18" charset="0"/>
                            </a:rPr>
                            <m:t>)</m:t>
                          </m:r>
                        </m:den>
                      </m:f>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m:rPr>
                                  <m:sty m:val="p"/>
                                </m:rPr>
                                <a:rPr lang="en-US" i="0">
                                  <a:latin typeface="Cambria Math" panose="02040503050406030204" pitchFamily="18" charset="0"/>
                                </a:rPr>
                                <m:t>jωμ</m:t>
                              </m:r>
                            </m:num>
                            <m:den>
                              <m:sSub>
                                <m:sSubPr>
                                  <m:ctrlPr>
                                    <a:rPr lang="en-US" i="1">
                                      <a:latin typeface="Cambria Math" panose="02040503050406030204" pitchFamily="18" charset="0"/>
                                    </a:rPr>
                                  </m:ctrlPr>
                                </m:sSubPr>
                                <m:e>
                                  <m:r>
                                    <m:rPr>
                                      <m:sty m:val="p"/>
                                    </m:rPr>
                                    <a:rPr lang="en-US" i="0">
                                      <a:latin typeface="Cambria Math" panose="02040503050406030204" pitchFamily="18" charset="0"/>
                                    </a:rPr>
                                    <m:t>σ</m:t>
                                  </m:r>
                                </m:e>
                                <m:sub>
                                  <m:r>
                                    <m:rPr>
                                      <m:sty m:val="p"/>
                                    </m:rPr>
                                    <a:rPr lang="en-US" i="0">
                                      <a:latin typeface="Cambria Math" panose="02040503050406030204" pitchFamily="18" charset="0"/>
                                    </a:rPr>
                                    <m:t>e</m:t>
                                  </m:r>
                                </m:sub>
                              </m:sSub>
                              <m:r>
                                <a:rPr lang="en-US" i="0">
                                  <a:latin typeface="Cambria Math" panose="02040503050406030204" pitchFamily="18" charset="0"/>
                                </a:rPr>
                                <m:t>+</m:t>
                              </m:r>
                              <m:r>
                                <m:rPr>
                                  <m:sty m:val="p"/>
                                </m:rPr>
                                <a:rPr lang="en-US" i="0">
                                  <a:latin typeface="Cambria Math" panose="02040503050406030204" pitchFamily="18" charset="0"/>
                                </a:rPr>
                                <m:t>jωε</m:t>
                              </m:r>
                            </m:den>
                          </m:f>
                        </m:e>
                      </m:rad>
                    </m:oMath>
                  </m:oMathPara>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38200" y="1847850"/>
                <a:ext cx="4661263" cy="4476418"/>
              </a:xfrm>
              <a:prstGeom prst="rect">
                <a:avLst/>
              </a:prstGeom>
              <a:blipFill>
                <a:blip r:embed="rId3"/>
                <a:stretch>
                  <a:fillRect l="-1178" t="-681"/>
                </a:stretch>
              </a:blipFill>
            </p:spPr>
            <p:txBody>
              <a:bodyPr/>
              <a:lstStyle/>
              <a:p>
                <a:r>
                  <a:rPr lang="en-US">
                    <a:noFill/>
                  </a:rPr>
                  <a:t> </a:t>
                </a:r>
              </a:p>
            </p:txBody>
          </p:sp>
        </mc:Fallback>
      </mc:AlternateContent>
    </p:spTree>
    <p:extLst>
      <p:ext uri="{BB962C8B-B14F-4D97-AF65-F5344CB8AC3E}">
        <p14:creationId xmlns:p14="http://schemas.microsoft.com/office/powerpoint/2010/main" val="464961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Propagation Constant of Magnetic Transmission Line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75</a:t>
            </a:fld>
            <a:endParaRPr lang="en-US"/>
          </a:p>
        </p:txBody>
      </p:sp>
      <mc:AlternateContent xmlns:mc="http://schemas.openxmlformats.org/markup-compatibility/2006">
        <mc:Choice xmlns:a14="http://schemas.microsoft.com/office/drawing/2010/main" Requires="a14">
          <p:sp>
            <p:nvSpPr>
              <p:cNvPr id="9" name="Rectangle 8"/>
              <p:cNvSpPr/>
              <p:nvPr/>
            </p:nvSpPr>
            <p:spPr>
              <a:xfrm>
                <a:off x="838200" y="1932007"/>
                <a:ext cx="4791891" cy="4044056"/>
              </a:xfrm>
              <a:prstGeom prst="rect">
                <a:avLst/>
              </a:prstGeom>
            </p:spPr>
            <p:txBody>
              <a:bodyPr wrap="square">
                <a:spAutoFit/>
              </a:bodyPr>
              <a:lstStyle/>
              <a:p>
                <a:pPr marL="285750" indent="-285750">
                  <a:buFont typeface="Arial" pitchFamily="34" charset="0"/>
                  <a:buChar char="•"/>
                </a:pPr>
                <a:r>
                  <a:rPr lang="en-US" sz="2400" dirty="0" smtClean="0">
                    <a:latin typeface="Cambria Math" panose="02040503050406030204" pitchFamily="18" charset="0"/>
                  </a:rPr>
                  <a:t>The propagation constant was calculated by the following relation:</a:t>
                </a:r>
              </a:p>
              <a:p>
                <a:pPr marL="285750" indent="-285750">
                  <a:buFont typeface="Arial" pitchFamily="34" charset="0"/>
                  <a:buChar char="•"/>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smtClean="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panose="02040503050406030204" pitchFamily="18" charset="0"/>
                            </a:rPr>
                            <m:t>𝐿</m:t>
                          </m:r>
                        </m:den>
                      </m:f>
                      <m:r>
                        <a:rPr lang="en-US" sz="2400" b="0" i="1" smtClean="0">
                          <a:latin typeface="Cambria Math"/>
                        </a:rPr>
                        <m:t>𝑙𝑛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m:t>
                                  </m:r>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b="0" i="1" smtClean="0">
                                      <a:latin typeface="Cambria Math" panose="02040503050406030204" pitchFamily="18" charset="0"/>
                                    </a:rPr>
                                  </m:ctrlPr>
                                </m:sSubPr>
                                <m:e>
                                  <m:r>
                                    <a:rPr lang="en-US" sz="2400" b="0" i="1" smtClean="0">
                                      <a:latin typeface="Cambria Math"/>
                                    </a:rPr>
                                    <m:t>𝐻</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a:rPr>
                                    <m:t>𝑥</m:t>
                                  </m:r>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e>
                      </m:d>
                    </m:oMath>
                  </m:oMathPara>
                </a14:m>
                <a:endParaRPr lang="en-US" sz="2400" i="1" dirty="0" smtClean="0">
                  <a:latin typeface="Cambria Math" panose="02040503050406030204" pitchFamily="18" charset="0"/>
                </a:endParaRPr>
              </a:p>
              <a:p>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rad>
                        <m:radPr>
                          <m:degHide m:val="on"/>
                          <m:ctrlPr>
                            <a:rPr lang="en-US" sz="2400" i="1">
                              <a:latin typeface="Cambria Math" panose="02040503050406030204" pitchFamily="18" charset="0"/>
                            </a:rPr>
                          </m:ctrlPr>
                        </m:radPr>
                        <m:deg/>
                        <m:e>
                          <m:d>
                            <m:dPr>
                              <m:ctrlPr>
                                <a:rPr lang="en-US" sz="2400" i="1">
                                  <a:latin typeface="Cambria Math" panose="02040503050406030204" pitchFamily="18" charset="0"/>
                                </a:rPr>
                              </m:ctrlPr>
                            </m:dPr>
                            <m:e>
                              <m:r>
                                <m:rPr>
                                  <m:sty m:val="p"/>
                                </m:rPr>
                                <a:rPr lang="en-US" sz="2400">
                                  <a:latin typeface="Cambria Math" panose="02040503050406030204" pitchFamily="18" charset="0"/>
                                </a:rPr>
                                <m:t>jωμ</m:t>
                              </m:r>
                            </m:e>
                          </m:d>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e>
                          </m:d>
                        </m:e>
                      </m:rad>
                    </m:oMath>
                  </m:oMathPara>
                </a14:m>
                <a:endParaRPr lang="en-US" sz="2400" i="1" dirty="0" smtClean="0">
                  <a:latin typeface="Cambria Math" panose="02040503050406030204" pitchFamily="18" charset="0"/>
                </a:endParaRPr>
              </a:p>
              <a:p>
                <a:pPr/>
                <a:endParaRPr lang="en-US" sz="2400"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sz="2400">
                          <a:latin typeface="Cambria Math" panose="02040503050406030204" pitchFamily="18" charset="0"/>
                        </a:rPr>
                        <m:t>γ</m:t>
                      </m:r>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e>
                      </m:rad>
                      <m:r>
                        <a:rPr lang="en-US" sz="2400" b="0" i="0" smtClean="0">
                          <a:latin typeface="Cambria Math"/>
                        </a:rPr>
                        <m:t>=</m:t>
                      </m:r>
                      <m:r>
                        <m:rPr>
                          <m:sty m:val="p"/>
                        </m:rPr>
                        <a:rPr lang="en-US" sz="2400">
                          <a:latin typeface="Cambria Math" panose="02040503050406030204" pitchFamily="18" charset="0"/>
                        </a:rPr>
                        <m:t>α</m:t>
                      </m:r>
                      <m:r>
                        <a:rPr lang="en-US" sz="2400">
                          <a:latin typeface="Cambria Math" panose="02040503050406030204" pitchFamily="18" charset="0"/>
                        </a:rPr>
                        <m:t>+</m:t>
                      </m:r>
                      <m:r>
                        <m:rPr>
                          <m:sty m:val="p"/>
                        </m:rPr>
                        <a:rPr lang="en-US" sz="2400">
                          <a:latin typeface="Cambria Math" panose="02040503050406030204" pitchFamily="18" charset="0"/>
                        </a:rPr>
                        <m:t>jβ</m:t>
                      </m:r>
                    </m:oMath>
                  </m:oMathPara>
                </a14:m>
                <a:endParaRPr lang="en-US" sz="2400" dirty="0">
                  <a:latin typeface="Times New Roman" pitchFamily="18" charset="0"/>
                  <a:ea typeface="Calibri" panose="020F0502020204030204" pitchFamily="34" charset="0"/>
                  <a:cs typeface="Times New Roman" pitchFamily="18" charset="0"/>
                </a:endParaRPr>
              </a:p>
            </p:txBody>
          </p:sp>
        </mc:Choice>
        <mc:Fallback>
          <p:sp>
            <p:nvSpPr>
              <p:cNvPr id="9" name="Rectangle 8"/>
              <p:cNvSpPr>
                <a:spLocks noRot="1" noChangeAspect="1" noMove="1" noResize="1" noEditPoints="1" noAdjustHandles="1" noChangeArrowheads="1" noChangeShapeType="1" noTextEdit="1"/>
              </p:cNvSpPr>
              <p:nvPr/>
            </p:nvSpPr>
            <p:spPr>
              <a:xfrm>
                <a:off x="838200" y="1932007"/>
                <a:ext cx="4791891" cy="4044056"/>
              </a:xfrm>
              <a:prstGeom prst="rect">
                <a:avLst/>
              </a:prstGeom>
              <a:blipFill>
                <a:blip r:embed="rId2"/>
                <a:stretch>
                  <a:fillRect l="-1781" t="-12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630091" y="1690688"/>
            <a:ext cx="6216156" cy="4665662"/>
          </a:xfrm>
          <a:prstGeom prst="rect">
            <a:avLst/>
          </a:prstGeom>
          <a:ln>
            <a:solidFill>
              <a:schemeClr val="tx1"/>
            </a:solidFill>
          </a:ln>
        </p:spPr>
      </p:pic>
    </p:spTree>
    <p:extLst>
      <p:ext uri="{BB962C8B-B14F-4D97-AF65-F5344CB8AC3E}">
        <p14:creationId xmlns:p14="http://schemas.microsoft.com/office/powerpoint/2010/main" val="181883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4.1. Intrinsic Wave Impedance of Magnetic Transmission Line</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76</a:t>
            </a:fld>
            <a:endParaRPr lang="en-US"/>
          </a:p>
        </p:txBody>
      </p:sp>
      <mc:AlternateContent xmlns:mc="http://schemas.openxmlformats.org/markup-compatibility/2006">
        <mc:Choice xmlns:a14="http://schemas.microsoft.com/office/drawing/2010/main" Requires="a14">
          <p:sp>
            <p:nvSpPr>
              <p:cNvPr id="6" name="Rectangle 5"/>
              <p:cNvSpPr/>
              <p:nvPr/>
            </p:nvSpPr>
            <p:spPr>
              <a:xfrm>
                <a:off x="394063" y="1938676"/>
                <a:ext cx="5327469" cy="4070538"/>
              </a:xfrm>
              <a:prstGeom prst="rect">
                <a:avLst/>
              </a:prstGeom>
            </p:spPr>
            <p:txBody>
              <a:bodyPr wrap="square">
                <a:spAutoFit/>
              </a:bodyPr>
              <a:lstStyle/>
              <a:p>
                <a:pPr marL="285750" indent="-285750">
                  <a:buFont typeface="Arial" pitchFamily="34" charset="0"/>
                  <a:buChar char="•"/>
                </a:pPr>
                <a:r>
                  <a:rPr lang="en-US" sz="2400" dirty="0" smtClean="0">
                    <a:latin typeface="Times New Roman" panose="02020603050405020304" pitchFamily="18" charset="0"/>
                    <a:cs typeface="Times New Roman" panose="02020603050405020304" pitchFamily="18" charset="0"/>
                  </a:rPr>
                  <a:t>The intrinsic wave impedance is given by</a:t>
                </a:r>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𝐸</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smtClean="0">
                                <a:latin typeface="Cambria Math" panose="02040503050406030204" pitchFamily="18" charset="0"/>
                              </a:rPr>
                            </m:ctrlPr>
                          </m:sSubPr>
                          <m:e>
                            <m:r>
                              <a:rPr lang="en-US" sz="2400" b="0" i="1" smtClean="0">
                                <a:latin typeface="Cambria Math"/>
                              </a:rPr>
                              <m:t>𝐻</m:t>
                            </m:r>
                          </m:e>
                          <m:sub>
                            <m:r>
                              <a:rPr lang="en-US" sz="2400" b="0" i="1" smtClean="0">
                                <a:latin typeface="Cambria Math"/>
                              </a:rPr>
                              <m:t>𝑥</m:t>
                            </m:r>
                          </m:sub>
                        </m:sSub>
                        <m:d>
                          <m:dPr>
                            <m:ctrlPr>
                              <a:rPr lang="en-US" sz="2400" b="0" i="1" smtClean="0">
                                <a:latin typeface="Cambria Math" panose="02040503050406030204" pitchFamily="18" charset="0"/>
                              </a:rPr>
                            </m:ctrlPr>
                          </m:dPr>
                          <m:e>
                            <m:r>
                              <m:rPr>
                                <m:sty m:val="p"/>
                              </m:rPr>
                              <a:rPr lang="en-US" sz="2400">
                                <a:latin typeface="Cambria Math" panose="02040503050406030204" pitchFamily="18" charset="0"/>
                              </a:rPr>
                              <m:t>jω</m:t>
                            </m:r>
                          </m:e>
                        </m:d>
                      </m:den>
                    </m:f>
                    <m:r>
                      <a:rPr lang="en-US" sz="2400" b="0" i="1" smtClean="0">
                        <a:latin typeface="Cambria Math"/>
                      </a:rPr>
                      <m:t>=</m:t>
                    </m:r>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m</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m:rPr>
                                <m:sty m:val="p"/>
                              </m:rPr>
                              <a:rPr lang="en-US" sz="2400">
                                <a:latin typeface="Cambria Math" panose="02040503050406030204" pitchFamily="18" charset="0"/>
                              </a:rPr>
                              <m:t>m</m:t>
                            </m:r>
                            <m:r>
                              <a:rPr lang="en-US" sz="2400">
                                <a:latin typeface="Cambria Math" panose="02040503050406030204" pitchFamily="18" charset="0"/>
                              </a:rPr>
                              <m:t>,</m:t>
                            </m:r>
                            <m:r>
                              <m:rPr>
                                <m:sty m:val="p"/>
                              </m:rPr>
                              <a:rPr lang="en-US" sz="2400">
                                <a:latin typeface="Cambria Math" panose="02040503050406030204" pitchFamily="18" charset="0"/>
                              </a:rPr>
                              <m:t>disp</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den>
                    </m:f>
                  </m:oMath>
                </a14:m>
                <a:endParaRPr lang="en-US" sz="2400" i="1" dirty="0" smtClean="0">
                  <a:latin typeface="Cambria Math" panose="02040503050406030204" pitchFamily="18" charset="0"/>
                </a:endParaRPr>
              </a:p>
              <a:p>
                <a:pPr algn="ctr"/>
                <a:endParaRPr lang="en-US" sz="2400" dirty="0" smtClean="0"/>
              </a:p>
              <a:p>
                <a:pPr algn="ctr"/>
                <a:r>
                  <a:rPr lang="en-US" sz="2400" dirty="0" smtClean="0"/>
                  <a:t>𝜂 </a:t>
                </a:r>
                <a14:m>
                  <m:oMath xmlns:m="http://schemas.openxmlformats.org/officeDocument/2006/math">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𝐿</m:t>
                                </m:r>
                              </m:sub>
                            </m:sSub>
                          </m:den>
                        </m:f>
                      </m:e>
                    </m:rad>
                    <m:r>
                      <a:rPr lang="en-US" sz="2400" b="0" i="1"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m:rPr>
                                <m:sty m:val="p"/>
                              </m:rPr>
                              <a:rPr lang="en-US" sz="2400">
                                <a:latin typeface="Cambria Math" panose="02040503050406030204" pitchFamily="18" charset="0"/>
                              </a:rPr>
                              <m:t>jωμ</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σ</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jωε</m:t>
                            </m:r>
                          </m:den>
                        </m:f>
                      </m:e>
                    </m:rad>
                  </m:oMath>
                </a14:m>
                <a:endParaRPr lang="en-US" sz="2400" dirty="0" smtClean="0"/>
              </a:p>
              <a:p>
                <a:pPr algn="ctr"/>
                <a:endParaRPr lang="en-US" sz="2400" dirty="0"/>
              </a:p>
              <a:p>
                <a:pPr marL="285750" indent="-285750">
                  <a:buFont typeface="Arial" pitchFamily="34" charset="0"/>
                  <a:buChar char="•"/>
                </a:pPr>
                <a:r>
                  <a:rPr lang="en-US" sz="2400" dirty="0">
                    <a:latin typeface="Times New Roman" panose="02020603050405020304" pitchFamily="18" charset="0"/>
                    <a:cs typeface="Times New Roman" panose="02020603050405020304" pitchFamily="18" charset="0"/>
                  </a:rPr>
                  <a:t>Near 1 GHz, the permeability drops to 1 hence the intrinsic impedance approaches 377 Ohm. </a:t>
                </a:r>
              </a:p>
            </p:txBody>
          </p:sp>
        </mc:Choice>
        <mc:Fallback>
          <p:sp>
            <p:nvSpPr>
              <p:cNvPr id="6" name="Rectangle 5"/>
              <p:cNvSpPr>
                <a:spLocks noRot="1" noChangeAspect="1" noMove="1" noResize="1" noEditPoints="1" noAdjustHandles="1" noChangeArrowheads="1" noChangeShapeType="1" noTextEdit="1"/>
              </p:cNvSpPr>
              <p:nvPr/>
            </p:nvSpPr>
            <p:spPr>
              <a:xfrm>
                <a:off x="394063" y="1938676"/>
                <a:ext cx="5327469" cy="4070538"/>
              </a:xfrm>
              <a:prstGeom prst="rect">
                <a:avLst/>
              </a:prstGeom>
              <a:blipFill>
                <a:blip r:embed="rId2"/>
                <a:stretch>
                  <a:fillRect l="-1602" t="-1198" b="-2545"/>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603026" y="1591540"/>
            <a:ext cx="6024589" cy="4521877"/>
          </a:xfrm>
          <a:prstGeom prst="rect">
            <a:avLst/>
          </a:prstGeom>
          <a:ln>
            <a:solidFill>
              <a:schemeClr val="tx1"/>
            </a:solidFill>
          </a:ln>
        </p:spPr>
      </p:pic>
    </p:spTree>
    <p:extLst>
      <p:ext uri="{BB962C8B-B14F-4D97-AF65-F5344CB8AC3E}">
        <p14:creationId xmlns:p14="http://schemas.microsoft.com/office/powerpoint/2010/main" val="1179437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56"/>
            <a:ext cx="10515600" cy="1325563"/>
          </a:xfrm>
        </p:spPr>
        <p:txBody>
          <a:bodyPr>
            <a:normAutofit/>
          </a:bodyPr>
          <a:lstStyle/>
          <a:p>
            <a:r>
              <a:rPr lang="en-US" dirty="0">
                <a:latin typeface="Times New Roman" pitchFamily="18" charset="0"/>
                <a:cs typeface="Times New Roman" pitchFamily="18" charset="0"/>
              </a:rPr>
              <a:t>4.1. Longitudinal Admittance</a:t>
            </a:r>
            <a:endParaRPr lang="en-US" dirty="0"/>
          </a:p>
        </p:txBody>
      </p:sp>
      <p:sp>
        <p:nvSpPr>
          <p:cNvPr id="5" name="Slide Number Placeholder 4"/>
          <p:cNvSpPr>
            <a:spLocks noGrp="1"/>
          </p:cNvSpPr>
          <p:nvPr>
            <p:ph type="sldNum" sz="quarter" idx="12"/>
          </p:nvPr>
        </p:nvSpPr>
        <p:spPr/>
        <p:txBody>
          <a:bodyPr/>
          <a:lstStyle/>
          <a:p>
            <a:fld id="{EE41BDBF-CF61-41E7-A287-A81E5C0F23FA}" type="slidenum">
              <a:rPr lang="en-US" smtClean="0"/>
              <a:t>77</a:t>
            </a:fld>
            <a:endParaRPr lang="en-US"/>
          </a:p>
        </p:txBody>
      </p:sp>
      <mc:AlternateContent xmlns:mc="http://schemas.openxmlformats.org/markup-compatibility/2006">
        <mc:Choice xmlns:a14="http://schemas.microsoft.com/office/drawing/2010/main" Requires="a14">
          <p:sp>
            <p:nvSpPr>
              <p:cNvPr id="7" name="TextBox 6"/>
              <p:cNvSpPr txBox="1"/>
              <p:nvPr/>
            </p:nvSpPr>
            <p:spPr>
              <a:xfrm>
                <a:off x="276911" y="1961383"/>
                <a:ext cx="5267332" cy="3255828"/>
              </a:xfrm>
              <a:prstGeom prst="rect">
                <a:avLst/>
              </a:prstGeom>
              <a:noFill/>
            </p:spPr>
            <p:txBody>
              <a:bodyPr wrap="square" rtlCol="0">
                <a:spAutoFit/>
              </a:bodyPr>
              <a:lstStyle/>
              <a:p>
                <a:pPr marL="342900" indent="-342900">
                  <a:buFont typeface="Arial" panose="020B0604020202020204" pitchFamily="34" charset="0"/>
                  <a:buChar char="•"/>
                </a:pPr>
                <a:r>
                  <a:rPr lang="en-US" sz="2400" b="0" dirty="0" smtClean="0">
                    <a:latin typeface="Cambria Math"/>
                  </a:rPr>
                  <a:t>The Longitudinal Admittance was calculated using the following relation:</a:t>
                </a:r>
              </a:p>
              <a:p>
                <a:pPr marL="342900" indent="-342900">
                  <a:buFont typeface="Arial" panose="020B0604020202020204" pitchFamily="34" charset="0"/>
                  <a:buChar char="•"/>
                </a:pPr>
                <a:endParaRPr lang="en-US" sz="2400" b="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1" smtClean="0">
                          <a:latin typeface="Cambria Math"/>
                        </a:rPr>
                        <m:t>=</m:t>
                      </m:r>
                      <m:f>
                        <m:fPr>
                          <m:ctrlPr>
                            <a:rPr lang="en-US" sz="2400" i="1" smtClean="0">
                              <a:latin typeface="Cambria Math" panose="02040503050406030204" pitchFamily="18" charset="0"/>
                            </a:rPr>
                          </m:ctrlPr>
                        </m:fPr>
                        <m:num>
                          <m:r>
                            <a:rPr lang="en-US" sz="2400" i="1">
                              <a:latin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num>
                        <m:den>
                          <m:r>
                            <m:rPr>
                              <m:nor/>
                            </m:rPr>
                            <a:rPr lang="en-US" sz="2400" dirty="0"/>
                            <m:t>𝜂</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r>
                            <a:rPr lang="en-US" sz="2400" i="1">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e>
                          </m:rad>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b="0" i="1" smtClean="0">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den>
                      </m:f>
                    </m:oMath>
                  </m:oMathPara>
                </a14:m>
                <a:endParaRPr lang="en-US" sz="2400" i="1" dirty="0" smtClean="0">
                  <a:latin typeface="Cambria Math" panose="02040503050406030204" pitchFamily="18" charset="0"/>
                </a:endParaRPr>
              </a:p>
              <a:p>
                <a:pPr/>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𝐿</m:t>
                          </m:r>
                        </m:sub>
                      </m:sSub>
                    </m:oMath>
                  </m:oMathPara>
                </a14:m>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276911" y="1961383"/>
                <a:ext cx="5267332" cy="3255828"/>
              </a:xfrm>
              <a:prstGeom prst="rect">
                <a:avLst/>
              </a:prstGeom>
              <a:blipFill>
                <a:blip r:embed="rId2"/>
                <a:stretch>
                  <a:fillRect l="-1505" t="-1498" b="-149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44243" y="1623874"/>
            <a:ext cx="6085933" cy="4567920"/>
          </a:xfrm>
          <a:prstGeom prst="rect">
            <a:avLst/>
          </a:prstGeom>
          <a:ln>
            <a:solidFill>
              <a:schemeClr val="tx1"/>
            </a:solidFill>
          </a:ln>
        </p:spPr>
      </p:pic>
    </p:spTree>
    <p:extLst>
      <p:ext uri="{BB962C8B-B14F-4D97-AF65-F5344CB8AC3E}">
        <p14:creationId xmlns:p14="http://schemas.microsoft.com/office/powerpoint/2010/main" val="2860034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4.1. Transverse Impedance</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78</a:t>
            </a:fld>
            <a:endParaRPr lang="en-US">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8" name="TextBox 7"/>
              <p:cNvSpPr txBox="1"/>
              <p:nvPr/>
            </p:nvSpPr>
            <p:spPr>
              <a:xfrm>
                <a:off x="579847" y="1969101"/>
                <a:ext cx="4841240" cy="2760307"/>
              </a:xfrm>
              <a:prstGeom prst="rect">
                <a:avLst/>
              </a:prstGeom>
              <a:noFill/>
            </p:spPr>
            <p:txBody>
              <a:bodyPr wrap="square" rtlCol="0">
                <a:spAutoFit/>
              </a:bodyPr>
              <a:lstStyle/>
              <a:p>
                <a:pPr marL="342900" indent="-342900">
                  <a:buFont typeface="Arial" pitchFamily="34" charset="0"/>
                  <a:buChar char="•"/>
                </a:pPr>
                <a:r>
                  <a:rPr lang="en-US" sz="2400" b="0" i="0" dirty="0" smtClean="0">
                    <a:latin typeface="Cambria Math"/>
                  </a:rPr>
                  <a:t>The Transverse Impedance was calculated using the following relation</a:t>
                </a:r>
              </a:p>
              <a:p>
                <a:pPr marL="342900" indent="-342900">
                  <a:buFont typeface="Arial" pitchFamily="34" charset="0"/>
                  <a:buChar char="•"/>
                </a:pPr>
                <a:endParaRPr lang="en-US" sz="2400" b="0" i="0"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b="0" i="0" smtClean="0">
                          <a:latin typeface="Cambria Math"/>
                        </a:rPr>
                        <m:t>=</m:t>
                      </m:r>
                      <m:r>
                        <m:rPr>
                          <m:nor/>
                        </m:rPr>
                        <a:rPr lang="en-US" sz="2000" dirty="0"/>
                        <m:t>𝜂</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r>
                        <a:rPr lang="en-US" sz="2400" i="1">
                          <a:latin typeface="Cambria Math" panose="02040503050406030204" pitchFamily="18" charset="0"/>
                        </a:rPr>
                        <m:t>𝛾</m:t>
                      </m:r>
                      <m:d>
                        <m:dPr>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𝜔</m:t>
                          </m:r>
                        </m:e>
                      </m:d>
                    </m:oMath>
                  </m:oMathPara>
                </a14:m>
                <a:endParaRPr lang="en-US" sz="2400" i="1" dirty="0" smtClean="0">
                  <a:latin typeface="Cambria Math" panose="02040503050406030204" pitchFamily="18" charset="0"/>
                </a:endParaRPr>
              </a:p>
              <a:p>
                <a:pPr/>
                <a:endParaRPr lang="en-US" sz="24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d>
                        <m:dPr>
                          <m:ctrlPr>
                            <a:rPr lang="en-US" sz="2400" i="1">
                              <a:latin typeface="Cambria Math" panose="02040503050406030204" pitchFamily="18" charset="0"/>
                            </a:rPr>
                          </m:ctrlPr>
                        </m:dPr>
                        <m:e>
                          <m:r>
                            <m:rPr>
                              <m:sty m:val="p"/>
                            </m:rPr>
                            <a:rPr lang="en-US" sz="2400">
                              <a:latin typeface="Cambria Math" panose="02040503050406030204" pitchFamily="18" charset="0"/>
                            </a:rPr>
                            <m:t>jω</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m:t>
                              </m:r>
                              <m:r>
                                <a:rPr lang="en-US" sz="2400" i="1">
                                  <a:latin typeface="Cambria Math" panose="02040503050406030204" pitchFamily="18" charset="0"/>
                                </a:rPr>
                                <m:t>𝑌</m:t>
                              </m:r>
                            </m:e>
                            <m:sub>
                              <m:r>
                                <a:rPr lang="en-US" sz="2400" i="1">
                                  <a:latin typeface="Cambria Math" panose="02040503050406030204" pitchFamily="18" charset="0"/>
                                </a:rPr>
                                <m:t>𝐿</m:t>
                              </m:r>
                            </m:sub>
                          </m:sSub>
                        </m:e>
                      </m:rad>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𝑇</m:t>
                                  </m:r>
                                </m:sub>
                              </m:sSub>
                              <m:r>
                                <a:rPr lang="en-US" sz="2400" i="1">
                                  <a:latin typeface="Cambria Math" panose="02040503050406030204" pitchFamily="18" charset="0"/>
                                </a:rPr>
                                <m:t>𝑌</m:t>
                              </m:r>
                            </m:e>
                            <m:sub>
                              <m:r>
                                <a:rPr lang="en-US" sz="2400" i="1">
                                  <a:latin typeface="Cambria Math" panose="02040503050406030204" pitchFamily="18" charset="0"/>
                                </a:rPr>
                                <m:t>𝐿</m:t>
                              </m:r>
                            </m:sub>
                          </m:sSub>
                        </m:e>
                      </m:rad>
                      <m:r>
                        <a:rPr lang="en-US" sz="2400" b="0" i="1" smtClean="0">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𝜔</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579847" y="1969101"/>
                <a:ext cx="4841240" cy="2760307"/>
              </a:xfrm>
              <a:prstGeom prst="rect">
                <a:avLst/>
              </a:prstGeom>
              <a:blipFill>
                <a:blip r:embed="rId2"/>
                <a:stretch>
                  <a:fillRect l="-1637" t="-1766"/>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5622621" y="1565647"/>
            <a:ext cx="6186202" cy="4643179"/>
          </a:xfrm>
          <a:prstGeom prst="rect">
            <a:avLst/>
          </a:prstGeom>
          <a:ln>
            <a:solidFill>
              <a:schemeClr val="tx1"/>
            </a:solidFill>
          </a:ln>
        </p:spPr>
      </p:pic>
    </p:spTree>
    <p:extLst>
      <p:ext uri="{BB962C8B-B14F-4D97-AF65-F5344CB8AC3E}">
        <p14:creationId xmlns:p14="http://schemas.microsoft.com/office/powerpoint/2010/main" val="775517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79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238425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Magnetization and Permeability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Magnetic Fields originate from movement of bound charges (orbital electrons, electron spin and nuclear spin). This movement results in a bound current. </a:t>
                </a:r>
              </a:p>
              <a:p>
                <a:pPr marL="514350" indent="-514350">
                  <a:buFont typeface="+mj-lt"/>
                  <a:buAutoNum type="arabicPeriod"/>
                </a:pPr>
                <a:r>
                  <a:rPr lang="en-US" dirty="0">
                    <a:latin typeface="Times New Roman" pitchFamily="18" charset="0"/>
                    <a:ea typeface="Cambria Math" panose="02040503050406030204" pitchFamily="18" charset="0"/>
                    <a:cs typeface="Times New Roman" pitchFamily="18" charset="0"/>
                  </a:rPr>
                  <a:t>Every Magnetic Dipole produces a Magnetic Moment (spin moment and orbital moment). The total magnetic dipole moment per unit volume is responsible for the Magnetization </a:t>
                </a:r>
                <a:r>
                  <a:rPr lang="en-US" b="1" dirty="0">
                    <a:latin typeface="Times New Roman" pitchFamily="18" charset="0"/>
                    <a:ea typeface="Cambria Math" panose="02040503050406030204" pitchFamily="18" charset="0"/>
                    <a:cs typeface="Times New Roman" pitchFamily="18" charset="0"/>
                  </a:rPr>
                  <a:t>M</a:t>
                </a:r>
                <a:r>
                  <a:rPr lang="en-US" dirty="0">
                    <a:latin typeface="Times New Roman" pitchFamily="18" charset="0"/>
                    <a:ea typeface="Cambria Math" panose="02040503050406030204" pitchFamily="18" charset="0"/>
                    <a:cs typeface="Times New Roman" pitchFamily="18" charset="0"/>
                  </a:rPr>
                  <a:t>.</a:t>
                </a:r>
                <a:r>
                  <a:rPr lang="en-US" b="1" dirty="0">
                    <a:latin typeface="Times New Roman" pitchFamily="18" charset="0"/>
                    <a:ea typeface="Cambria Math" panose="02040503050406030204" pitchFamily="18" charset="0"/>
                    <a:cs typeface="Times New Roman" pitchFamily="18" charset="0"/>
                  </a:rPr>
                  <a:t> </a:t>
                </a:r>
              </a:p>
              <a:p>
                <a:pPr marL="514350" indent="-514350">
                  <a:buFont typeface="+mj-lt"/>
                  <a:buAutoNum type="arabicPeriod"/>
                </a:pPr>
                <a:endParaRPr lang="en-US" b="1" dirty="0">
                  <a:latin typeface="Times New Roman" pitchFamily="18" charset="0"/>
                  <a:ea typeface="Cambria Math" panose="02040503050406030204" pitchFamily="18" charset="0"/>
                  <a:cs typeface="Times New Roman" pitchFamily="18" charset="0"/>
                </a:endParaRPr>
              </a:p>
              <a:p>
                <a:pPr marL="0" indent="0" algn="ctr">
                  <a:buNone/>
                </a:pPr>
                <a14:m>
                  <m:oMath xmlns:m="http://schemas.openxmlformats.org/officeDocument/2006/math">
                    <m:r>
                      <a:rPr lang="en-US" b="1">
                        <a:latin typeface="Cambria Math" panose="02040503050406030204" pitchFamily="18" charset="0"/>
                        <a:ea typeface="Cambria Math" panose="02040503050406030204" pitchFamily="18" charset="0"/>
                      </a:rPr>
                      <m:t>𝐁</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1" i="0" smtClean="0">
                        <a:latin typeface="Cambria Math" panose="02040503050406030204" pitchFamily="18" charset="0"/>
                        <a:ea typeface="Cambria Math" panose="02040503050406030204" pitchFamily="18" charset="0"/>
                      </a:rPr>
                      <m:t>𝐇</m:t>
                    </m:r>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𝑯</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𝑴</m:t>
                        </m:r>
                      </m:e>
                    </m:d>
                  </m:oMath>
                </a14:m>
                <a:r>
                  <a:rPr lang="en-US" dirty="0">
                    <a:latin typeface="Times New Roman" pitchFamily="18" charset="0"/>
                    <a:cs typeface="Times New Roman"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𝜒</m:t>
                        </m:r>
                      </m:e>
                      <m:sub>
                        <m:r>
                          <a:rPr lang="en-US" i="1">
                            <a:latin typeface="Cambria Math" panose="02040503050406030204" pitchFamily="18" charset="0"/>
                          </a:rPr>
                          <m:t>𝑚</m:t>
                        </m:r>
                      </m:sub>
                    </m:sSub>
                    <m:r>
                      <a:rPr lang="en-US" b="1" i="1" smtClean="0">
                        <a:latin typeface="Cambria Math" panose="02040503050406030204" pitchFamily="18" charset="0"/>
                      </a:rPr>
                      <m:t>)</m:t>
                    </m:r>
                    <m:r>
                      <a:rPr lang="en-US" b="1" i="1">
                        <a:latin typeface="Cambria Math" panose="02040503050406030204" pitchFamily="18" charset="0"/>
                      </a:rPr>
                      <m:t>𝑯</m:t>
                    </m:r>
                  </m:oMath>
                </a14:m>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10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738586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Introduction to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80</a:t>
            </a:fld>
            <a:endParaRPr lang="en-US"/>
          </a:p>
        </p:txBody>
      </p:sp>
      <p:sp>
        <p:nvSpPr>
          <p:cNvPr id="9" name="Content Placeholder 8"/>
          <p:cNvSpPr>
            <a:spLocks noGrp="1"/>
          </p:cNvSpPr>
          <p:nvPr>
            <p:ph idx="1"/>
          </p:nvPr>
        </p:nvSpPr>
        <p:spPr>
          <a:xfrm>
            <a:off x="887104" y="1965278"/>
            <a:ext cx="10194878" cy="4351338"/>
          </a:xfrm>
        </p:spPr>
        <p:txBody>
          <a:bodyPr/>
          <a:lstStyle/>
          <a:p>
            <a:pPr algn="just"/>
            <a:r>
              <a:rPr lang="en-US" dirty="0">
                <a:latin typeface="Times New Roman" pitchFamily="18" charset="0"/>
                <a:cs typeface="Times New Roman" pitchFamily="18" charset="0"/>
              </a:rPr>
              <a:t>A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passes a frequency band </a:t>
            </a:r>
            <a:r>
              <a:rPr lang="en-US" dirty="0" smtClean="0">
                <a:latin typeface="Times New Roman" pitchFamily="18" charset="0"/>
                <a:cs typeface="Times New Roman" pitchFamily="18" charset="0"/>
              </a:rPr>
              <a:t>and </a:t>
            </a:r>
            <a:r>
              <a:rPr lang="en-US" dirty="0">
                <a:latin typeface="Times New Roman" pitchFamily="18" charset="0"/>
                <a:cs typeface="Times New Roman" pitchFamily="18" charset="0"/>
              </a:rPr>
              <a:t>is designed to handle complex waveforms like rectangular pulses. </a:t>
            </a:r>
          </a:p>
          <a:p>
            <a:pPr algn="just"/>
            <a:r>
              <a:rPr lang="en-US" dirty="0">
                <a:latin typeface="Times New Roman" pitchFamily="18" charset="0"/>
                <a:cs typeface="Times New Roman" pitchFamily="18" charset="0"/>
              </a:rPr>
              <a:t>It is used for impedance matching, voltage/ current transformation, DC isolation, mixing, power splitting, coupling and signal inversion.</a:t>
            </a:r>
          </a:p>
          <a:p>
            <a:pPr marL="0" indent="0" algn="just">
              <a:buNone/>
            </a:pPr>
            <a:endParaRPr lang="en-US" dirty="0"/>
          </a:p>
          <a:p>
            <a:pPr algn="just"/>
            <a:endParaRPr lang="en-US" dirty="0"/>
          </a:p>
        </p:txBody>
      </p:sp>
      <p:pic>
        <p:nvPicPr>
          <p:cNvPr id="6" name="Picture 5"/>
          <p:cNvPicPr/>
          <p:nvPr/>
        </p:nvPicPr>
        <p:blipFill>
          <a:blip r:embed="rId2"/>
          <a:stretch>
            <a:fillRect/>
          </a:stretch>
        </p:blipFill>
        <p:spPr>
          <a:xfrm>
            <a:off x="3216192" y="4117974"/>
            <a:ext cx="5536701" cy="2420938"/>
          </a:xfrm>
          <a:prstGeom prst="rect">
            <a:avLst/>
          </a:prstGeom>
          <a:ln>
            <a:solidFill>
              <a:schemeClr val="tx1"/>
            </a:solidFill>
          </a:ln>
        </p:spPr>
      </p:pic>
    </p:spTree>
    <p:extLst>
      <p:ext uri="{BB962C8B-B14F-4D97-AF65-F5344CB8AC3E}">
        <p14:creationId xmlns:p14="http://schemas.microsoft.com/office/powerpoint/2010/main" val="442023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Simulation in MEEP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4912644"/>
              </p:ext>
            </p:extLst>
          </p:nvPr>
        </p:nvGraphicFramePr>
        <p:xfrm>
          <a:off x="947138" y="2506662"/>
          <a:ext cx="1074528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81</a:t>
            </a:fld>
            <a:endParaRPr lang="en-US">
              <a:latin typeface="Times New Roman" pitchFamily="18" charset="0"/>
              <a:cs typeface="Times New Roman" pitchFamily="18" charset="0"/>
            </a:endParaRPr>
          </a:p>
        </p:txBody>
      </p:sp>
      <p:sp>
        <p:nvSpPr>
          <p:cNvPr id="6" name="TextBox 5"/>
          <p:cNvSpPr txBox="1"/>
          <p:nvPr/>
        </p:nvSpPr>
        <p:spPr>
          <a:xfrm>
            <a:off x="838200" y="1721832"/>
            <a:ext cx="10385946" cy="1569660"/>
          </a:xfrm>
          <a:prstGeom prst="rect">
            <a:avLst/>
          </a:prstGeom>
          <a:noFill/>
        </p:spPr>
        <p:txBody>
          <a:bodyPr wrap="square" rtlCol="0">
            <a:spAutoFit/>
          </a:bodyPr>
          <a:lstStyle/>
          <a:p>
            <a:r>
              <a:rPr lang="en-US" sz="2400" dirty="0">
                <a:latin typeface="Times New Roman" pitchFamily="18" charset="0"/>
                <a:cs typeface="Times New Roman" pitchFamily="18" charset="0"/>
              </a:rPr>
              <a:t>A </a:t>
            </a:r>
            <a:r>
              <a:rPr lang="en-US" sz="2400" dirty="0" smtClean="0">
                <a:latin typeface="Times New Roman" pitchFamily="18" charset="0"/>
                <a:cs typeface="Times New Roman" pitchFamily="18" charset="0"/>
              </a:rPr>
              <a:t>pulse </a:t>
            </a:r>
            <a:r>
              <a:rPr lang="en-US" sz="2400" dirty="0">
                <a:latin typeface="Times New Roman" pitchFamily="18" charset="0"/>
                <a:cs typeface="Times New Roman" pitchFamily="18" charset="0"/>
              </a:rPr>
              <a:t>transformer </a:t>
            </a:r>
            <a:r>
              <a:rPr lang="en-US" sz="2400" dirty="0" smtClean="0">
                <a:latin typeface="Times New Roman" pitchFamily="18" charset="0"/>
                <a:cs typeface="Times New Roman" pitchFamily="18" charset="0"/>
              </a:rPr>
              <a:t>was </a:t>
            </a:r>
            <a:r>
              <a:rPr lang="en-US" sz="2400" dirty="0">
                <a:latin typeface="Times New Roman" pitchFamily="18" charset="0"/>
                <a:cs typeface="Times New Roman" pitchFamily="18" charset="0"/>
              </a:rPr>
              <a:t>excited by a small </a:t>
            </a:r>
            <a:r>
              <a:rPr lang="en-US" sz="2400" dirty="0" smtClean="0">
                <a:latin typeface="Times New Roman" pitchFamily="18" charset="0"/>
                <a:cs typeface="Times New Roman" pitchFamily="18" charset="0"/>
              </a:rPr>
              <a:t>Gaussian soft electric current pulse </a:t>
            </a:r>
            <a:r>
              <a:rPr lang="en-US" sz="2400" dirty="0">
                <a:latin typeface="Times New Roman" pitchFamily="18" charset="0"/>
                <a:cs typeface="Times New Roman" pitchFamily="18" charset="0"/>
              </a:rPr>
              <a:t>to examine the Frequency Response. The 3 dimensional discrete Fourier Transform was used to determine Broadband Response. </a:t>
            </a:r>
          </a:p>
          <a:p>
            <a:endParaRPr lang="en-US" sz="2400" dirty="0"/>
          </a:p>
        </p:txBody>
      </p:sp>
    </p:spTree>
    <p:extLst>
      <p:ext uri="{BB962C8B-B14F-4D97-AF65-F5344CB8AC3E}">
        <p14:creationId xmlns:p14="http://schemas.microsoft.com/office/powerpoint/2010/main" val="1671885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Geometry of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a:t>
            </a:r>
            <a:endParaRPr lang="en-US" dirty="0"/>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82</a:t>
            </a:fld>
            <a:endParaRPr lang="en-US"/>
          </a:p>
        </p:txBody>
      </p:sp>
      <p:sp>
        <p:nvSpPr>
          <p:cNvPr id="3" name="TextBox 2"/>
          <p:cNvSpPr txBox="1"/>
          <p:nvPr/>
        </p:nvSpPr>
        <p:spPr>
          <a:xfrm>
            <a:off x="342899" y="1690688"/>
            <a:ext cx="5248003" cy="4524315"/>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pulse </a:t>
            </a:r>
            <a:r>
              <a:rPr lang="en-US" sz="2400" dirty="0">
                <a:latin typeface="Times New Roman" panose="02020603050405020304" pitchFamily="18" charset="0"/>
                <a:cs typeface="Times New Roman" panose="02020603050405020304" pitchFamily="18" charset="0"/>
              </a:rPr>
              <a:t>transformer was simulated to study the effects of Magnetic Transmission Lines parameters on its frequency response</a:t>
            </a:r>
            <a:r>
              <a:rPr lang="en-US" sz="2400" dirty="0" smtClean="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smtClean="0">
                <a:latin typeface="Times New Roman" panose="02020603050405020304" pitchFamily="18" charset="0"/>
                <a:cs typeface="Times New Roman" panose="02020603050405020304" pitchFamily="18" charset="0"/>
              </a:rPr>
              <a:t>The primary winding was excited </a:t>
            </a:r>
            <a:r>
              <a:rPr lang="en-US" sz="2400" dirty="0">
                <a:latin typeface="Times New Roman" pitchFamily="18" charset="0"/>
                <a:cs typeface="Times New Roman" pitchFamily="18" charset="0"/>
              </a:rPr>
              <a:t>by a small Gaussian </a:t>
            </a:r>
            <a:r>
              <a:rPr lang="en-US" sz="2400" dirty="0" smtClean="0">
                <a:latin typeface="Times New Roman" pitchFamily="18" charset="0"/>
                <a:cs typeface="Times New Roman" pitchFamily="18" charset="0"/>
              </a:rPr>
              <a:t>soft electric </a:t>
            </a:r>
            <a:r>
              <a:rPr lang="en-US" sz="2400" dirty="0">
                <a:latin typeface="Times New Roman" pitchFamily="18" charset="0"/>
                <a:cs typeface="Times New Roman" pitchFamily="18" charset="0"/>
              </a:rPr>
              <a:t>current pulse to examine the Frequency </a:t>
            </a:r>
            <a:r>
              <a:rPr lang="en-US" sz="2400" dirty="0" smtClean="0">
                <a:latin typeface="Times New Roman" pitchFamily="18" charset="0"/>
                <a:cs typeface="Times New Roman" pitchFamily="18" charset="0"/>
              </a:rPr>
              <a:t>Response of electromagnetic power Transmission.</a:t>
            </a:r>
          </a:p>
          <a:p>
            <a:pPr marL="457200" indent="-457200">
              <a:buFont typeface="+mj-lt"/>
              <a:buAutoNum type="arabicPeriod"/>
            </a:pPr>
            <a:r>
              <a:rPr lang="en-US" sz="2400" dirty="0" smtClean="0">
                <a:latin typeface="Times New Roman" pitchFamily="18" charset="0"/>
                <a:cs typeface="Times New Roman" pitchFamily="18" charset="0"/>
              </a:rPr>
              <a:t>The power received at the secondary side was analyzed by integrating the received Poynting flux.</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816844" y="2299062"/>
            <a:ext cx="5978916" cy="3431725"/>
          </a:xfrm>
          <a:prstGeom prst="rect">
            <a:avLst/>
          </a:prstGeom>
          <a:ln>
            <a:solidFill>
              <a:schemeClr val="tx1"/>
            </a:solidFill>
          </a:ln>
        </p:spPr>
      </p:pic>
    </p:spTree>
    <p:extLst>
      <p:ext uri="{BB962C8B-B14F-4D97-AF65-F5344CB8AC3E}">
        <p14:creationId xmlns:p14="http://schemas.microsoft.com/office/powerpoint/2010/main" val="3712144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Magnetic Transmission Line Model</a:t>
            </a:r>
          </a:p>
        </p:txBody>
      </p:sp>
      <p:sp>
        <p:nvSpPr>
          <p:cNvPr id="3" name="Content Placeholder 2"/>
          <p:cNvSpPr>
            <a:spLocks noGrp="1"/>
          </p:cNvSpPr>
          <p:nvPr>
            <p:ph idx="1"/>
          </p:nvPr>
        </p:nvSpPr>
        <p:spPr>
          <a:xfrm>
            <a:off x="300446" y="2673286"/>
            <a:ext cx="4471938" cy="2576363"/>
          </a:xfrm>
        </p:spPr>
        <p:txBody>
          <a:bodyPr>
            <a:normAutofit/>
          </a:bodyPr>
          <a:lstStyle/>
          <a:p>
            <a:r>
              <a:rPr lang="en-US" dirty="0">
                <a:latin typeface="Times New Roman" pitchFamily="18" charset="0"/>
                <a:cs typeface="Times New Roman" pitchFamily="18" charset="0"/>
              </a:rPr>
              <a:t>The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a:t>
            </a:r>
            <a:r>
              <a:rPr lang="en-US" dirty="0" smtClean="0">
                <a:latin typeface="Times New Roman" pitchFamily="18" charset="0"/>
                <a:cs typeface="Times New Roman" pitchFamily="18" charset="0"/>
              </a:rPr>
              <a:t>was </a:t>
            </a:r>
            <a:r>
              <a:rPr lang="en-US" dirty="0">
                <a:latin typeface="Times New Roman" pitchFamily="18" charset="0"/>
                <a:cs typeface="Times New Roman" pitchFamily="18" charset="0"/>
              </a:rPr>
              <a:t>made from </a:t>
            </a:r>
            <a:r>
              <a:rPr lang="en-US" dirty="0" smtClean="0">
                <a:latin typeface="Times New Roman" pitchFamily="18" charset="0"/>
                <a:cs typeface="Times New Roman" pitchFamily="18" charset="0"/>
              </a:rPr>
              <a:t>a ferromagnetic </a:t>
            </a:r>
            <a:r>
              <a:rPr lang="en-US" dirty="0">
                <a:latin typeface="Times New Roman" pitchFamily="18" charset="0"/>
                <a:cs typeface="Times New Roman" pitchFamily="18" charset="0"/>
              </a:rPr>
              <a:t>material hence its behavior can be predicted by using Magnetic Transmission Line model. </a:t>
            </a:r>
            <a:endParaRPr lang="en-US" dirty="0" smtClean="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83</a:t>
            </a:fld>
            <a:endParaRPr lang="en-US">
              <a:latin typeface="Times New Roman" pitchFamily="18" charset="0"/>
              <a:cs typeface="Times New Roman" pitchFamily="18" charset="0"/>
            </a:endParaRPr>
          </a:p>
        </p:txBody>
      </p:sp>
      <p:pic>
        <p:nvPicPr>
          <p:cNvPr id="7" name="Content Placeholder 5"/>
          <p:cNvPicPr>
            <a:picLocks/>
          </p:cNvPicPr>
          <p:nvPr/>
        </p:nvPicPr>
        <p:blipFill>
          <a:blip r:embed="rId2"/>
          <a:stretch>
            <a:fillRect/>
          </a:stretch>
        </p:blipFill>
        <p:spPr>
          <a:xfrm>
            <a:off x="4929138" y="2673286"/>
            <a:ext cx="7080891" cy="2656015"/>
          </a:xfrm>
          <a:prstGeom prst="rect">
            <a:avLst/>
          </a:prstGeom>
          <a:ln>
            <a:solidFill>
              <a:schemeClr val="tx1"/>
            </a:solidFill>
          </a:ln>
        </p:spPr>
      </p:pic>
    </p:spTree>
    <p:extLst>
      <p:ext uri="{BB962C8B-B14F-4D97-AF65-F5344CB8AC3E}">
        <p14:creationId xmlns:p14="http://schemas.microsoft.com/office/powerpoint/2010/main" val="2398675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4.2. Evolution of </a:t>
            </a:r>
            <a:r>
              <a:rPr lang="en-US" dirty="0" err="1" smtClean="0">
                <a:latin typeface="Times New Roman" panose="02020603050405020304" pitchFamily="18" charset="0"/>
                <a:cs typeface="Times New Roman" panose="02020603050405020304" pitchFamily="18" charset="0"/>
              </a:rPr>
              <a:t>Poynting</a:t>
            </a:r>
            <a:r>
              <a:rPr lang="en-US" dirty="0" smtClean="0">
                <a:latin typeface="Times New Roman" panose="02020603050405020304" pitchFamily="18" charset="0"/>
                <a:cs typeface="Times New Roman" panose="02020603050405020304" pitchFamily="18" charset="0"/>
              </a:rPr>
              <a:t> Flux Density</a:t>
            </a:r>
            <a:endParaRPr 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84</a:t>
            </a:fld>
            <a:endParaRPr lang="en-US"/>
          </a:p>
        </p:txBody>
      </p:sp>
      <p:pic>
        <p:nvPicPr>
          <p:cNvPr id="7" name="Picture 6"/>
          <p:cNvPicPr>
            <a:picLocks noChangeAspect="1"/>
          </p:cNvPicPr>
          <p:nvPr/>
        </p:nvPicPr>
        <p:blipFill>
          <a:blip r:embed="rId2"/>
          <a:stretch>
            <a:fillRect/>
          </a:stretch>
        </p:blipFill>
        <p:spPr>
          <a:xfrm>
            <a:off x="838200" y="1560940"/>
            <a:ext cx="10324501" cy="4925159"/>
          </a:xfrm>
          <a:prstGeom prst="rect">
            <a:avLst/>
          </a:prstGeom>
        </p:spPr>
      </p:pic>
    </p:spTree>
    <p:extLst>
      <p:ext uri="{BB962C8B-B14F-4D97-AF65-F5344CB8AC3E}">
        <p14:creationId xmlns:p14="http://schemas.microsoft.com/office/powerpoint/2010/main" val="9350409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4.2. </a:t>
            </a:r>
            <a:r>
              <a:rPr lang="en-US" dirty="0" smtClean="0">
                <a:latin typeface="Times New Roman" pitchFamily="18" charset="0"/>
                <a:cs typeface="Times New Roman" pitchFamily="18" charset="0"/>
              </a:rPr>
              <a:t>Pulse </a:t>
            </a:r>
            <a:r>
              <a:rPr lang="en-US" dirty="0">
                <a:latin typeface="Times New Roman" pitchFamily="18" charset="0"/>
                <a:cs typeface="Times New Roman" pitchFamily="18" charset="0"/>
              </a:rPr>
              <a:t>Transformer Insertion Loss</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85</a:t>
            </a:fld>
            <a:endParaRPr lang="en-US">
              <a:latin typeface="Times New Roman" pitchFamily="18" charset="0"/>
              <a:cs typeface="Times New Roman" pitchFamily="18" charset="0"/>
            </a:endParaRPr>
          </a:p>
        </p:txBody>
      </p:sp>
      <p:sp>
        <p:nvSpPr>
          <p:cNvPr id="7" name="TextBox 6"/>
          <p:cNvSpPr txBox="1"/>
          <p:nvPr/>
        </p:nvSpPr>
        <p:spPr>
          <a:xfrm>
            <a:off x="818866" y="1774209"/>
            <a:ext cx="5264434" cy="4893647"/>
          </a:xfrm>
          <a:prstGeom prst="rect">
            <a:avLst/>
          </a:prstGeom>
          <a:noFill/>
        </p:spPr>
        <p:txBody>
          <a:bodyPr wrap="square" rtlCol="0">
            <a:spAutoFit/>
          </a:bodyPr>
          <a:lstStyle/>
          <a:p>
            <a:pPr marL="342900" indent="-342900" algn="just">
              <a:buFont typeface="+mj-lt"/>
              <a:buAutoNum type="arabicPeriod"/>
            </a:pPr>
            <a:r>
              <a:rPr lang="en-US" sz="2400" dirty="0">
                <a:latin typeface="Times New Roman" pitchFamily="18" charset="0"/>
                <a:cs typeface="Times New Roman" pitchFamily="18" charset="0"/>
              </a:rPr>
              <a:t>The low frequency droop below 200 MHz is attributed to the diminishing shunt magnetizing reactance and high series capacitive reactance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The mid-band insertion loss is attributed to loss across the magnetic conductance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342900" indent="-342900" algn="just">
              <a:buFont typeface="+mj-lt"/>
              <a:buAutoNum type="arabicPeriod"/>
            </a:pPr>
            <a:r>
              <a:rPr lang="en-US" sz="2400" dirty="0">
                <a:latin typeface="Times New Roman" pitchFamily="18" charset="0"/>
                <a:cs typeface="Times New Roman" pitchFamily="18" charset="0"/>
              </a:rPr>
              <a:t>Above 7</a:t>
            </a:r>
            <a:r>
              <a:rPr lang="en-US" sz="2400" dirty="0" smtClean="0">
                <a:latin typeface="Times New Roman" pitchFamily="18" charset="0"/>
                <a:cs typeface="Times New Roman" pitchFamily="18" charset="0"/>
              </a:rPr>
              <a:t>00 </a:t>
            </a:r>
            <a:r>
              <a:rPr lang="en-US" sz="2400" dirty="0">
                <a:latin typeface="Times New Roman" pitchFamily="18" charset="0"/>
                <a:cs typeface="Times New Roman" pitchFamily="18" charset="0"/>
              </a:rPr>
              <a:t>MHz, the attenuation constant increases, the magnetic reluctance increases, the permeability decreases and the shunt magnetic reactance drops. Hence magnetic losses increase as well. </a:t>
            </a:r>
          </a:p>
        </p:txBody>
      </p:sp>
      <p:pic>
        <p:nvPicPr>
          <p:cNvPr id="6" name="Picture 5"/>
          <p:cNvPicPr>
            <a:picLocks noChangeAspect="1"/>
          </p:cNvPicPr>
          <p:nvPr/>
        </p:nvPicPr>
        <p:blipFill>
          <a:blip r:embed="rId2"/>
          <a:stretch>
            <a:fillRect/>
          </a:stretch>
        </p:blipFill>
        <p:spPr>
          <a:xfrm>
            <a:off x="6564815" y="2072725"/>
            <a:ext cx="5228038" cy="3182813"/>
          </a:xfrm>
          <a:prstGeom prst="rect">
            <a:avLst/>
          </a:prstGeom>
        </p:spPr>
      </p:pic>
    </p:spTree>
    <p:extLst>
      <p:ext uri="{BB962C8B-B14F-4D97-AF65-F5344CB8AC3E}">
        <p14:creationId xmlns:p14="http://schemas.microsoft.com/office/powerpoint/2010/main" val="2406099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4.2. </a:t>
            </a:r>
            <a:r>
              <a:rPr lang="en-US" dirty="0">
                <a:latin typeface="Times New Roman" pitchFamily="18" charset="0"/>
                <a:cs typeface="Times New Roman" pitchFamily="18" charset="0"/>
              </a:rPr>
              <a:t>Limitations of MEEP simulator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The MEEP simulator can not be used to model the following magnetic effects:</a:t>
            </a:r>
          </a:p>
          <a:p>
            <a:pPr marL="514350" indent="-514350">
              <a:buAutoNum type="arabicPeriod"/>
            </a:pPr>
            <a:r>
              <a:rPr lang="en-US" dirty="0">
                <a:latin typeface="Times New Roman" pitchFamily="18" charset="0"/>
                <a:cs typeface="Times New Roman" pitchFamily="18" charset="0"/>
              </a:rPr>
              <a:t>Magnetostriction</a:t>
            </a:r>
          </a:p>
          <a:p>
            <a:pPr marL="514350" indent="-514350">
              <a:buAutoNum type="arabicPeriod"/>
            </a:pPr>
            <a:r>
              <a:rPr lang="en-US" dirty="0" err="1">
                <a:latin typeface="Times New Roman" pitchFamily="18" charset="0"/>
                <a:cs typeface="Times New Roman" pitchFamily="18" charset="0"/>
              </a:rPr>
              <a:t>Accoustic</a:t>
            </a:r>
            <a:r>
              <a:rPr lang="en-US" dirty="0">
                <a:latin typeface="Times New Roman" pitchFamily="18" charset="0"/>
                <a:cs typeface="Times New Roman" pitchFamily="18" charset="0"/>
              </a:rPr>
              <a:t> effects</a:t>
            </a:r>
          </a:p>
          <a:p>
            <a:pPr marL="514350" indent="-514350">
              <a:buAutoNum type="arabicPeriod"/>
            </a:pPr>
            <a:r>
              <a:rPr lang="en-US" dirty="0">
                <a:latin typeface="Times New Roman" pitchFamily="18" charset="0"/>
                <a:cs typeface="Times New Roman" pitchFamily="18" charset="0"/>
              </a:rPr>
              <a:t>Relativistic Effects</a:t>
            </a:r>
          </a:p>
          <a:p>
            <a:pPr marL="514350" indent="-514350">
              <a:buAutoNum type="arabicPeriod"/>
            </a:pPr>
            <a:r>
              <a:rPr lang="en-US" dirty="0" err="1">
                <a:latin typeface="Times New Roman" pitchFamily="18" charset="0"/>
                <a:cs typeface="Times New Roman" pitchFamily="18" charset="0"/>
              </a:rPr>
              <a:t>Magnetohydrodynamics</a:t>
            </a:r>
            <a:endParaRPr lang="en-US" dirty="0">
              <a:latin typeface="Times New Roman" pitchFamily="18" charset="0"/>
              <a:cs typeface="Times New Roman" pitchFamily="18" charset="0"/>
            </a:endParaRPr>
          </a:p>
          <a:p>
            <a:pPr marL="514350" indent="-514350">
              <a:buAutoNum type="arabicPeriod"/>
            </a:pPr>
            <a:r>
              <a:rPr lang="en-US" dirty="0" err="1">
                <a:latin typeface="Times New Roman" pitchFamily="18" charset="0"/>
                <a:cs typeface="Times New Roman" pitchFamily="18" charset="0"/>
              </a:rPr>
              <a:t>Gravitomagnetism</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86</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642576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442755"/>
            <a:ext cx="10515600" cy="1061629"/>
          </a:xfrm>
        </p:spPr>
        <p:txBody>
          <a:bodyPr/>
          <a:lstStyle/>
          <a:p>
            <a:pPr algn="ctr"/>
            <a:r>
              <a:rPr lang="en-US" dirty="0">
                <a:latin typeface="Times New Roman" panose="02020603050405020304" pitchFamily="18" charset="0"/>
                <a:cs typeface="Times New Roman" panose="02020603050405020304" pitchFamily="18" charset="0"/>
              </a:rPr>
              <a:t>5. Conclusion</a:t>
            </a:r>
          </a:p>
        </p:txBody>
      </p:sp>
      <p:sp>
        <p:nvSpPr>
          <p:cNvPr id="4" name="Footer Placeholder 3"/>
          <p:cNvSpPr>
            <a:spLocks noGrp="1"/>
          </p:cNvSpPr>
          <p:nvPr>
            <p:ph type="ftr" sz="quarter" idx="11"/>
          </p:nvPr>
        </p:nvSpPr>
        <p:spPr/>
        <p:txBody>
          <a:bodyPr/>
          <a:lstStyle/>
          <a:p>
            <a:r>
              <a:rPr lang="en-US"/>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t>87</a:t>
            </a:fld>
            <a:endParaRPr lang="en-US"/>
          </a:p>
        </p:txBody>
      </p:sp>
    </p:spTree>
    <p:extLst>
      <p:ext uri="{BB962C8B-B14F-4D97-AF65-F5344CB8AC3E}">
        <p14:creationId xmlns:p14="http://schemas.microsoft.com/office/powerpoint/2010/main" val="135912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5. Conclusion</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idx="1"/>
          </p:nvPr>
        </p:nvSpPr>
        <p:spPr>
          <a:xfrm>
            <a:off x="838200" y="1825625"/>
            <a:ext cx="10515600" cy="4895850"/>
          </a:xfrm>
        </p:spPr>
        <p:txBody>
          <a:bodyPr>
            <a:normAutofit fontScale="92500" lnSpcReduction="10000"/>
          </a:bodyPr>
          <a:lstStyle/>
          <a:p>
            <a:pPr marL="514350" indent="-514350">
              <a:buFont typeface="+mj-lt"/>
              <a:buAutoNum type="arabicPeriod"/>
            </a:pPr>
            <a:r>
              <a:rPr lang="en-US" dirty="0">
                <a:latin typeface="Times New Roman" panose="02020603050405020304" pitchFamily="18" charset="0"/>
                <a:cs typeface="Times New Roman" pitchFamily="18" charset="0"/>
              </a:rPr>
              <a:t>The reluctance model is suitable for DC </a:t>
            </a:r>
            <a:r>
              <a:rPr lang="en-US" dirty="0" smtClean="0">
                <a:latin typeface="Times New Roman" panose="02020603050405020304" pitchFamily="18" charset="0"/>
                <a:cs typeface="Times New Roman" pitchFamily="18" charset="0"/>
              </a:rPr>
              <a:t>analysis of ferromagnetic materials. A DC </a:t>
            </a:r>
            <a:r>
              <a:rPr lang="en-US" dirty="0">
                <a:latin typeface="Times New Roman" pitchFamily="18" charset="0"/>
                <a:cs typeface="Times New Roman" pitchFamily="18" charset="0"/>
              </a:rPr>
              <a:t>Magnetic Reluctance Model for a cumulatively compounded 1800 rpm 40V low voltage/ power DC </a:t>
            </a:r>
            <a:r>
              <a:rPr lang="en-US" dirty="0" smtClean="0">
                <a:latin typeface="Times New Roman" pitchFamily="18" charset="0"/>
                <a:cs typeface="Times New Roman" pitchFamily="18" charset="0"/>
              </a:rPr>
              <a:t>generator was presented.  </a:t>
            </a:r>
            <a:endParaRPr lang="en-US" dirty="0">
              <a:latin typeface="Times New Roman" pitchFamily="18" charset="0"/>
              <a:cs typeface="Times New Roman" pitchFamily="18" charset="0"/>
            </a:endParaRP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Permeance-Capacitance model is suitable for low frequency analysis of ferromagnetic materials. </a:t>
            </a:r>
            <a:r>
              <a:rPr lang="en-US" dirty="0" smtClean="0">
                <a:latin typeface="Times New Roman" panose="02020603050405020304" pitchFamily="18" charset="0"/>
                <a:cs typeface="Times New Roman" pitchFamily="18" charset="0"/>
              </a:rPr>
              <a:t>A Low </a:t>
            </a:r>
            <a:r>
              <a:rPr lang="en-US" dirty="0">
                <a:latin typeface="Times New Roman" pitchFamily="18" charset="0"/>
                <a:cs typeface="Times New Roman" pitchFamily="18" charset="0"/>
              </a:rPr>
              <a:t>frequency Permeance-Capacitance Model for 150kHz pulse transformer </a:t>
            </a:r>
            <a:r>
              <a:rPr lang="en-US" dirty="0" smtClean="0">
                <a:latin typeface="Times New Roman" pitchFamily="18" charset="0"/>
                <a:cs typeface="Times New Roman" pitchFamily="18" charset="0"/>
              </a:rPr>
              <a:t>was used </a:t>
            </a:r>
            <a:r>
              <a:rPr lang="en-US" dirty="0">
                <a:latin typeface="Times New Roman" pitchFamily="18" charset="0"/>
                <a:cs typeface="Times New Roman" pitchFamily="18" charset="0"/>
              </a:rPr>
              <a:t>in </a:t>
            </a:r>
            <a:r>
              <a:rPr lang="en-US" dirty="0" smtClean="0">
                <a:latin typeface="Times New Roman" pitchFamily="18" charset="0"/>
                <a:cs typeface="Times New Roman" pitchFamily="18" charset="0"/>
              </a:rPr>
              <a:t>a 160V </a:t>
            </a:r>
            <a:r>
              <a:rPr lang="en-US" dirty="0">
                <a:latin typeface="Times New Roman" pitchFamily="18" charset="0"/>
                <a:cs typeface="Times New Roman" pitchFamily="18" charset="0"/>
              </a:rPr>
              <a:t>to 5 V, 100 A low voltage/ power isolated full bridge buck converter. </a:t>
            </a:r>
            <a:r>
              <a:rPr lang="en-US" dirty="0" smtClean="0">
                <a:latin typeface="Times New Roman" panose="02020603050405020304" pitchFamily="18" charset="0"/>
                <a:cs typeface="Times New Roman" pitchFamily="18" charset="0"/>
              </a:rPr>
              <a:t> </a:t>
            </a:r>
          </a:p>
          <a:p>
            <a:pPr marL="514350" indent="-514350">
              <a:buFont typeface="+mj-lt"/>
              <a:buAutoNum type="arabicPeriod"/>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Magnetic Transmission Line Model is suitable for high frequency analysis of ferromagnetic materials. </a:t>
            </a:r>
            <a:r>
              <a:rPr lang="en-US" dirty="0" smtClean="0">
                <a:latin typeface="Times New Roman" panose="02020603050405020304" pitchFamily="18" charset="0"/>
                <a:cs typeface="Times New Roman" pitchFamily="18" charset="0"/>
              </a:rPr>
              <a:t>A High </a:t>
            </a:r>
            <a:r>
              <a:rPr lang="en-US" dirty="0">
                <a:latin typeface="Times New Roman" pitchFamily="18" charset="0"/>
                <a:cs typeface="Times New Roman" pitchFamily="18" charset="0"/>
              </a:rPr>
              <a:t>frequency low voltage/ power </a:t>
            </a:r>
            <a:r>
              <a:rPr lang="en-US" dirty="0" smtClean="0">
                <a:latin typeface="Times New Roman" pitchFamily="18" charset="0"/>
                <a:cs typeface="Times New Roman" pitchFamily="18" charset="0"/>
              </a:rPr>
              <a:t>(3 </a:t>
            </a:r>
            <a:r>
              <a:rPr lang="en-US" dirty="0" smtClean="0">
                <a:latin typeface="Times New Roman" pitchFamily="18" charset="0"/>
                <a:cs typeface="Times New Roman" pitchFamily="18" charset="0"/>
              </a:rPr>
              <a:t>cm </a:t>
            </a:r>
            <a:r>
              <a:rPr lang="en-US" dirty="0" smtClean="0">
                <a:latin typeface="Times New Roman" pitchFamily="18" charset="0"/>
                <a:cs typeface="Times New Roman" pitchFamily="18" charset="0"/>
              </a:rPr>
              <a:t>i.e. 1</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 at </a:t>
            </a:r>
            <a:r>
              <a:rPr lang="en-US" dirty="0" smtClean="0">
                <a:latin typeface="Times New Roman" pitchFamily="18" charset="0"/>
                <a:cs typeface="Times New Roman" pitchFamily="18" charset="0"/>
              </a:rPr>
              <a:t>1 GHz</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gyromagnetic, nonlinear, dispersive Magnetic Transmission Line </a:t>
            </a:r>
            <a:r>
              <a:rPr lang="en-US" dirty="0" smtClean="0">
                <a:latin typeface="Times New Roman" pitchFamily="18" charset="0"/>
                <a:cs typeface="Times New Roman" pitchFamily="18" charset="0"/>
              </a:rPr>
              <a:t>was simulated </a:t>
            </a:r>
            <a:r>
              <a:rPr lang="en-US" dirty="0">
                <a:latin typeface="Times New Roman" pitchFamily="18" charset="0"/>
                <a:cs typeface="Times New Roman" pitchFamily="18" charset="0"/>
              </a:rPr>
              <a:t>using Finite Difference Time Domain (FDTD) Simulator MEEP to study Frequency Domain Behavior of Magnetic Transmission Line parameters</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Modeling and Simulation of Magnetic Transmission Lines</a:t>
            </a:r>
            <a:endParaRPr lang="en-US"/>
          </a:p>
        </p:txBody>
      </p:sp>
      <p:sp>
        <p:nvSpPr>
          <p:cNvPr id="5" name="Slide Number Placeholder 4"/>
          <p:cNvSpPr>
            <a:spLocks noGrp="1"/>
          </p:cNvSpPr>
          <p:nvPr>
            <p:ph type="sldNum" sz="quarter" idx="12"/>
          </p:nvPr>
        </p:nvSpPr>
        <p:spPr/>
        <p:txBody>
          <a:bodyPr/>
          <a:lstStyle/>
          <a:p>
            <a:fld id="{EE41BDBF-CF61-41E7-A287-A81E5C0F23FA}" type="slidenum">
              <a:rPr lang="en-US" smtClean="0"/>
              <a:t>88</a:t>
            </a:fld>
            <a:endParaRPr lang="en-US"/>
          </a:p>
        </p:txBody>
      </p:sp>
    </p:spTree>
    <p:extLst>
      <p:ext uri="{BB962C8B-B14F-4D97-AF65-F5344CB8AC3E}">
        <p14:creationId xmlns:p14="http://schemas.microsoft.com/office/powerpoint/2010/main" val="1542393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 Summary</a:t>
            </a:r>
          </a:p>
        </p:txBody>
      </p:sp>
      <p:sp>
        <p:nvSpPr>
          <p:cNvPr id="3" name="Content Placeholder 2"/>
          <p:cNvSpPr>
            <a:spLocks noGrp="1"/>
          </p:cNvSpPr>
          <p:nvPr>
            <p:ph idx="1"/>
          </p:nvPr>
        </p:nvSpPr>
        <p:spPr>
          <a:xfrm>
            <a:off x="838200" y="1725612"/>
            <a:ext cx="10515600" cy="5032376"/>
          </a:xfrm>
        </p:spPr>
        <p:txBody>
          <a:bodyPr>
            <a:normAutofit/>
          </a:bodyPr>
          <a:lstStyle/>
          <a:p>
            <a:pPr marL="0" indent="0">
              <a:buNone/>
            </a:pPr>
            <a:r>
              <a:rPr lang="en-US" dirty="0">
                <a:latin typeface="Times New Roman" pitchFamily="18" charset="0"/>
                <a:cs typeface="Times New Roman" pitchFamily="18" charset="0"/>
              </a:rPr>
              <a:t>Non-linear components </a:t>
            </a:r>
            <a:r>
              <a:rPr lang="en-US" dirty="0" smtClean="0">
                <a:latin typeface="Times New Roman" pitchFamily="18" charset="0"/>
                <a:cs typeface="Times New Roman" pitchFamily="18" charset="0"/>
              </a:rPr>
              <a:t>were </a:t>
            </a:r>
            <a:r>
              <a:rPr lang="en-US" dirty="0">
                <a:latin typeface="Times New Roman" pitchFamily="18" charset="0"/>
                <a:cs typeface="Times New Roman" pitchFamily="18" charset="0"/>
              </a:rPr>
              <a:t>used for simulating complex energy loss </a:t>
            </a:r>
            <a:r>
              <a:rPr lang="en-US" dirty="0" smtClean="0">
                <a:latin typeface="Times New Roman" pitchFamily="18" charset="0"/>
                <a:cs typeface="Times New Roman" pitchFamily="18" charset="0"/>
              </a:rPr>
              <a:t>effects in magnetic materials: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DC Resistance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Skin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Proximity Effect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Dielectric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Self Capacitance Circulating Currents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Residual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Eddy Current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Core Hysteresis </a:t>
            </a:r>
            <a:r>
              <a:rPr lang="en-US" dirty="0" smtClean="0">
                <a:latin typeface="Times New Roman" pitchFamily="18" charset="0"/>
                <a:cs typeface="Times New Roman" pitchFamily="18" charset="0"/>
              </a:rPr>
              <a:t>Loss</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89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87450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1.1. Properties of Magnetic Materials</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37084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a:latin typeface="Times New Roman" pitchFamily="18" charset="0"/>
                              <a:cs typeface="Times New Roman" pitchFamily="18" charset="0"/>
                            </a:rPr>
                            <a:t>Magnetic Moments</a:t>
                          </a:r>
                        </a:p>
                      </a:txBody>
                      <a:tcPr/>
                    </a:tc>
                    <a:tc>
                      <a:txBody>
                        <a:bodyPr/>
                        <a:lstStyle/>
                        <a:p>
                          <a:pPr algn="ctr"/>
                          <a:r>
                            <a:rPr lang="en-US" sz="2400" b="1" dirty="0">
                              <a:latin typeface="Times New Roman" pitchFamily="18" charset="0"/>
                              <a:cs typeface="Times New Roman" pitchFamily="18" charset="0"/>
                            </a:rPr>
                            <a:t>Susceptibility </a:t>
                          </a:r>
                          <a14:m>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𝝌</m:t>
                                  </m:r>
                                </m:e>
                                <m:sub>
                                  <m:r>
                                    <a:rPr lang="en-US" sz="2400" b="1" i="1" smtClean="0">
                                      <a:latin typeface="Cambria Math" panose="02040503050406030204" pitchFamily="18" charset="0"/>
                                      <a:ea typeface="Cambria Math" panose="02040503050406030204" pitchFamily="18" charset="0"/>
                                    </a:rPr>
                                    <m:t>𝒎</m:t>
                                  </m:r>
                                </m:sub>
                              </m:sSub>
                            </m:oMath>
                          </a14:m>
                          <a:endParaRPr lang="en-US" sz="2400" b="1" dirty="0">
                            <a:latin typeface="Times New Roman" pitchFamily="18" charset="0"/>
                            <a:cs typeface="Times New Roman" pitchFamily="18" charset="0"/>
                          </a:endParaRPr>
                        </a:p>
                      </a:txBody>
                      <a:tcPr/>
                    </a:tc>
                    <a:extLst>
                      <a:ext uri="{0D108BD9-81ED-4DB2-BD59-A6C34878D82A}">
                        <a16:rowId xmlns:a16="http://schemas.microsoft.com/office/drawing/2014/main" val="354886027"/>
                      </a:ext>
                    </a:extLst>
                  </a:tr>
                  <a:tr h="370840">
                    <a:tc>
                      <a:txBody>
                        <a:bodyPr/>
                        <a:lstStyle/>
                        <a:p>
                          <a:r>
                            <a:rPr lang="en-US" sz="2400" b="1" dirty="0">
                              <a:latin typeface="Times New Roman" pitchFamily="18" charset="0"/>
                              <a:cs typeface="Times New Roman" pitchFamily="18" charset="0"/>
                            </a:rPr>
                            <a:t>Diamagnetism</a:t>
                          </a:r>
                        </a:p>
                      </a:txBody>
                      <a:tcPr/>
                    </a:tc>
                    <a:tc>
                      <a:txBody>
                        <a:bodyPr/>
                        <a:lstStyle/>
                        <a:p>
                          <a:pPr algn="ctr"/>
                          <a:r>
                            <a:rPr lang="en-US" sz="2400" dirty="0">
                              <a:latin typeface="Times New Roman" pitchFamily="18" charset="0"/>
                              <a:cs typeface="Times New Roman" pitchFamily="18" charset="0"/>
                            </a:rPr>
                            <a:t>no magnetic moment</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=0</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negative, </a:t>
                          </a:r>
                        </a:p>
                        <a:p>
                          <a:pPr algn="ctr"/>
                          <a:r>
                            <a:rPr lang="en-US" sz="2400" dirty="0">
                              <a:latin typeface="Times New Roman" pitchFamily="18" charset="0"/>
                              <a:cs typeface="Times New Roman" pitchFamily="18" charset="0"/>
                            </a:rPr>
                            <a:t>-</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595765727"/>
                      </a:ext>
                    </a:extLst>
                  </a:tr>
                  <a:tr h="370840">
                    <a:tc>
                      <a:txBody>
                        <a:bodyPr/>
                        <a:lstStyle/>
                        <a:p>
                          <a:r>
                            <a:rPr lang="en-US" sz="2400" b="1" dirty="0" err="1">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randomly oriented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𝑠𝑚𝑎𝑙𝑙</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2432441828"/>
                      </a:ext>
                    </a:extLst>
                  </a:tr>
                  <a:tr h="370840">
                    <a:tc>
                      <a:txBody>
                        <a:bodyPr/>
                        <a:lstStyle/>
                        <a:p>
                          <a:r>
                            <a:rPr lang="en-US" sz="2400" b="1" dirty="0" err="1">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antiparallel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Small &amp; positive, </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−5</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a:t>
                          </a:r>
                        </a:p>
                      </a:txBody>
                      <a:tcPr/>
                    </a:tc>
                    <a:extLst>
                      <a:ext uri="{0D108BD9-81ED-4DB2-BD59-A6C34878D82A}">
                        <a16:rowId xmlns:a16="http://schemas.microsoft.com/office/drawing/2014/main" val="2881254074"/>
                      </a:ext>
                    </a:extLst>
                  </a:tr>
                  <a:tr h="370840">
                    <a:tc>
                      <a:txBody>
                        <a:bodyPr/>
                        <a:lstStyle/>
                        <a:p>
                          <a:r>
                            <a:rPr lang="en-US" sz="2400" b="1" dirty="0">
                              <a:latin typeface="Times New Roman" pitchFamily="18" charset="0"/>
                              <a:cs typeface="Times New Roman" pitchFamily="18" charset="0"/>
                            </a:rPr>
                            <a:t>Ferrimagnetism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mixed parallel and antiparallel aligned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 </a:t>
                          </a:r>
                          <a14:m>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821211482"/>
                      </a:ext>
                    </a:extLst>
                  </a:tr>
                  <a:tr h="370840">
                    <a:tc>
                      <a:txBody>
                        <a:bodyPr/>
                        <a:lstStyle/>
                        <a:p>
                          <a:r>
                            <a:rPr lang="en-US" sz="2400" b="1" dirty="0">
                              <a:latin typeface="Times New Roman" pitchFamily="18" charset="0"/>
                              <a:cs typeface="Times New Roman" pitchFamily="18" charset="0"/>
                            </a:rPr>
                            <a:t>Ferromagnetism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parallel aligned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𝑜𝑟𝑏</m:t>
                                    </m:r>
                                  </m:sub>
                                </m:sSub>
                                <m:r>
                                  <a:rPr lang="en-US" sz="2400" b="0" i="1"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𝑠𝑝𝑖𝑛</m:t>
                                    </m:r>
                                  </m:sub>
                                </m:sSub>
                                <m:r>
                                  <a:rPr lang="en-US" sz="2400" b="0" i="1" smtClean="0">
                                    <a:latin typeface="Cambria Math" panose="02040503050406030204" pitchFamily="18" charset="0"/>
                                  </a:rPr>
                                  <m:t>|</m:t>
                                </m:r>
                              </m:oMath>
                            </m:oMathPara>
                          </a14:m>
                          <a:endParaRPr lang="en-US" sz="2400" dirty="0">
                            <a:latin typeface="Times New Roman" pitchFamily="18" charset="0"/>
                            <a:cs typeface="Times New Roman" pitchFamily="18" charset="0"/>
                          </a:endParaRPr>
                        </a:p>
                      </a:txBody>
                      <a:tcPr/>
                    </a:tc>
                    <a:tc>
                      <a:txBody>
                        <a:bodyPr/>
                        <a:lstStyle/>
                        <a:p>
                          <a:pPr algn="ctr"/>
                          <a:r>
                            <a:rPr lang="en-US" sz="2400" dirty="0">
                              <a:latin typeface="Times New Roman" pitchFamily="18" charset="0"/>
                              <a:cs typeface="Times New Roman" pitchFamily="18" charset="0"/>
                            </a:rPr>
                            <a:t>large (below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𝐶𝑢𝑟𝑖𝑒</m:t>
                                  </m:r>
                                </m:sub>
                              </m:sSub>
                            </m:oMath>
                          </a14:m>
                          <a:r>
                            <a:rPr lang="en-US" sz="2400" dirty="0">
                              <a:latin typeface="Times New Roman" pitchFamily="18" charset="0"/>
                              <a:cs typeface="Times New Roman" pitchFamily="18" charset="0"/>
                            </a:rPr>
                            <a:t>),</a:t>
                          </a:r>
                        </a:p>
                        <a:p>
                          <a:pPr algn="ct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2</m:t>
                                  </m:r>
                                </m:sup>
                              </m:sSup>
                            </m:oMath>
                          </a14:m>
                          <a:r>
                            <a:rPr lang="en-US" sz="2400" dirty="0">
                              <a:latin typeface="Times New Roman" pitchFamily="18" charset="0"/>
                              <a:cs typeface="Times New Roman" pitchFamily="18" charset="0"/>
                            </a:rPr>
                            <a:t>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36158962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266534656"/>
                  </p:ext>
                </p:extLst>
              </p:nvPr>
            </p:nvGraphicFramePr>
            <p:xfrm>
              <a:off x="803562" y="1552142"/>
              <a:ext cx="10550238" cy="5079050"/>
            </p:xfrm>
            <a:graphic>
              <a:graphicData uri="http://schemas.openxmlformats.org/drawingml/2006/table">
                <a:tbl>
                  <a:tblPr firstRow="1" bandRow="1">
                    <a:tableStyleId>{5940675A-B579-460E-94D1-54222C63F5DA}</a:tableStyleId>
                  </a:tblPr>
                  <a:tblGrid>
                    <a:gridCol w="2932415">
                      <a:extLst>
                        <a:ext uri="{9D8B030D-6E8A-4147-A177-3AD203B41FA5}">
                          <a16:colId xmlns:a16="http://schemas.microsoft.com/office/drawing/2014/main" val="3036728287"/>
                        </a:ext>
                      </a:extLst>
                    </a:gridCol>
                    <a:gridCol w="4114800">
                      <a:extLst>
                        <a:ext uri="{9D8B030D-6E8A-4147-A177-3AD203B41FA5}">
                          <a16:colId xmlns:a16="http://schemas.microsoft.com/office/drawing/2014/main" val="789189037"/>
                        </a:ext>
                      </a:extLst>
                    </a:gridCol>
                    <a:gridCol w="3503023">
                      <a:extLst>
                        <a:ext uri="{9D8B030D-6E8A-4147-A177-3AD203B41FA5}">
                          <a16:colId xmlns:a16="http://schemas.microsoft.com/office/drawing/2014/main" val="3659488661"/>
                        </a:ext>
                      </a:extLst>
                    </a:gridCol>
                  </a:tblGrid>
                  <a:tr h="457200">
                    <a:tc>
                      <a:txBody>
                        <a:bodyPr/>
                        <a:lstStyle/>
                        <a:p>
                          <a:endParaRPr lang="en-US" sz="2400" b="1" dirty="0">
                            <a:latin typeface="Times New Roman" pitchFamily="18" charset="0"/>
                            <a:cs typeface="Times New Roman" pitchFamily="18" charset="0"/>
                          </a:endParaRPr>
                        </a:p>
                      </a:txBody>
                      <a:tcPr/>
                    </a:tc>
                    <a:tc>
                      <a:txBody>
                        <a:bodyPr/>
                        <a:lstStyle/>
                        <a:p>
                          <a:pPr algn="ctr"/>
                          <a:r>
                            <a:rPr lang="en-US" sz="2400" b="1" dirty="0" smtClean="0">
                              <a:latin typeface="Times New Roman" pitchFamily="18" charset="0"/>
                              <a:cs typeface="Times New Roman" pitchFamily="18" charset="0"/>
                            </a:rPr>
                            <a:t>Magnetic Moments</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201391" t="-9333" r="-348" b="-1036000"/>
                          </a:stretch>
                        </a:blipFill>
                      </a:tcPr>
                    </a:tc>
                    <a:extLst>
                      <a:ext uri="{0D108BD9-81ED-4DB2-BD59-A6C34878D82A}">
                        <a16:rowId xmlns:a16="http://schemas.microsoft.com/office/drawing/2014/main" val="354886027"/>
                      </a:ext>
                    </a:extLst>
                  </a:tr>
                  <a:tr h="851218">
                    <a:tc>
                      <a:txBody>
                        <a:bodyPr/>
                        <a:lstStyle/>
                        <a:p>
                          <a:r>
                            <a:rPr lang="en-US" sz="2400" b="1" dirty="0" smtClean="0">
                              <a:latin typeface="Times New Roman" pitchFamily="18" charset="0"/>
                              <a:cs typeface="Times New Roman" pitchFamily="18" charset="0"/>
                            </a:rPr>
                            <a:t>Diamagnetism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8571" r="-85355" b="-455000"/>
                          </a:stretch>
                        </a:blipFill>
                      </a:tcPr>
                    </a:tc>
                    <a:tc>
                      <a:txBody>
                        <a:bodyPr/>
                        <a:lstStyle/>
                        <a:p>
                          <a:endParaRPr lang="en-US"/>
                        </a:p>
                      </a:txBody>
                      <a:tcPr>
                        <a:blipFill>
                          <a:blip r:embed="rId3"/>
                          <a:stretch>
                            <a:fillRect l="-201391" t="-58571" r="-348" b="-455000"/>
                          </a:stretch>
                        </a:blipFill>
                      </a:tcPr>
                    </a:tc>
                    <a:extLst>
                      <a:ext uri="{0D108BD9-81ED-4DB2-BD59-A6C34878D82A}">
                        <a16:rowId xmlns:a16="http://schemas.microsoft.com/office/drawing/2014/main" val="3595765727"/>
                      </a:ext>
                    </a:extLst>
                  </a:tr>
                  <a:tr h="851218">
                    <a:tc>
                      <a:txBody>
                        <a:bodyPr/>
                        <a:lstStyle/>
                        <a:p>
                          <a:r>
                            <a:rPr lang="en-US" sz="2400" b="1" dirty="0" err="1" smtClean="0">
                              <a:latin typeface="Times New Roman" pitchFamily="18" charset="0"/>
                              <a:cs typeface="Times New Roman" pitchFamily="18" charset="0"/>
                            </a:rPr>
                            <a:t>Paramagnetism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158571" r="-85355" b="-355000"/>
                          </a:stretch>
                        </a:blipFill>
                      </a:tcPr>
                    </a:tc>
                    <a:tc>
                      <a:txBody>
                        <a:bodyPr/>
                        <a:lstStyle/>
                        <a:p>
                          <a:endParaRPr lang="en-US"/>
                        </a:p>
                      </a:txBody>
                      <a:tcPr>
                        <a:blipFill>
                          <a:blip r:embed="rId3"/>
                          <a:stretch>
                            <a:fillRect l="-201391" t="-158571" r="-348" b="-355000"/>
                          </a:stretch>
                        </a:blipFill>
                      </a:tcPr>
                    </a:tc>
                    <a:extLst>
                      <a:ext uri="{0D108BD9-81ED-4DB2-BD59-A6C34878D82A}">
                        <a16:rowId xmlns:a16="http://schemas.microsoft.com/office/drawing/2014/main" val="2432441828"/>
                      </a:ext>
                    </a:extLst>
                  </a:tr>
                  <a:tr h="851218">
                    <a:tc>
                      <a:txBody>
                        <a:bodyPr/>
                        <a:lstStyle/>
                        <a:p>
                          <a:r>
                            <a:rPr lang="en-US" sz="2400" b="1" dirty="0" err="1" smtClean="0">
                              <a:latin typeface="Times New Roman" pitchFamily="18" charset="0"/>
                              <a:cs typeface="Times New Roman" pitchFamily="18" charset="0"/>
                            </a:rPr>
                            <a:t>Antiferromagnetism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60432" r="-85355" b="-257554"/>
                          </a:stretch>
                        </a:blipFill>
                      </a:tcPr>
                    </a:tc>
                    <a:tc>
                      <a:txBody>
                        <a:bodyPr/>
                        <a:lstStyle/>
                        <a:p>
                          <a:endParaRPr lang="en-US"/>
                        </a:p>
                      </a:txBody>
                      <a:tcPr>
                        <a:blipFill>
                          <a:blip r:embed="rId3"/>
                          <a:stretch>
                            <a:fillRect l="-201391" t="-260432" r="-348" b="-257554"/>
                          </a:stretch>
                        </a:blipFill>
                      </a:tcPr>
                    </a:tc>
                    <a:extLst>
                      <a:ext uri="{0D108BD9-81ED-4DB2-BD59-A6C34878D82A}">
                        <a16:rowId xmlns:a16="http://schemas.microsoft.com/office/drawing/2014/main" val="2881254074"/>
                      </a:ext>
                    </a:extLst>
                  </a:tr>
                  <a:tr h="1216978">
                    <a:tc>
                      <a:txBody>
                        <a:bodyPr/>
                        <a:lstStyle/>
                        <a:p>
                          <a:r>
                            <a:rPr lang="en-US" sz="2400" b="1" dirty="0" smtClean="0">
                              <a:latin typeface="Times New Roman" pitchFamily="18" charset="0"/>
                              <a:cs typeface="Times New Roman" pitchFamily="18" charset="0"/>
                            </a:rPr>
                            <a:t>Ferrimagnetism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250500" r="-85355" b="-79000"/>
                          </a:stretch>
                        </a:blipFill>
                      </a:tcPr>
                    </a:tc>
                    <a:tc>
                      <a:txBody>
                        <a:bodyPr/>
                        <a:lstStyle/>
                        <a:p>
                          <a:endParaRPr lang="en-US"/>
                        </a:p>
                      </a:txBody>
                      <a:tcPr>
                        <a:blipFill>
                          <a:blip r:embed="rId3"/>
                          <a:stretch>
                            <a:fillRect l="-201391" t="-250500" r="-348" b="-79000"/>
                          </a:stretch>
                        </a:blipFill>
                      </a:tcPr>
                    </a:tc>
                    <a:extLst>
                      <a:ext uri="{0D108BD9-81ED-4DB2-BD59-A6C34878D82A}">
                        <a16:rowId xmlns:a16="http://schemas.microsoft.com/office/drawing/2014/main" val="1821211482"/>
                      </a:ext>
                    </a:extLst>
                  </a:tr>
                  <a:tr h="851218">
                    <a:tc>
                      <a:txBody>
                        <a:bodyPr/>
                        <a:lstStyle/>
                        <a:p>
                          <a:r>
                            <a:rPr lang="en-US" sz="2400" b="1" dirty="0" smtClean="0">
                              <a:latin typeface="Times New Roman" pitchFamily="18" charset="0"/>
                              <a:cs typeface="Times New Roman" pitchFamily="18" charset="0"/>
                            </a:rPr>
                            <a:t>Ferromagnetism</a:t>
                          </a:r>
                          <a:endParaRPr lang="en-US" sz="2400" b="1" dirty="0">
                            <a:latin typeface="Times New Roman" pitchFamily="18" charset="0"/>
                            <a:cs typeface="Times New Roman" pitchFamily="18" charset="0"/>
                          </a:endParaRPr>
                        </a:p>
                      </a:txBody>
                      <a:tcPr/>
                    </a:tc>
                    <a:tc>
                      <a:txBody>
                        <a:bodyPr/>
                        <a:lstStyle/>
                        <a:p>
                          <a:endParaRPr lang="en-US"/>
                        </a:p>
                      </a:txBody>
                      <a:tcPr>
                        <a:blipFill>
                          <a:blip r:embed="rId3"/>
                          <a:stretch>
                            <a:fillRect l="-71302" t="-500714" r="-85355" b="-12857"/>
                          </a:stretch>
                        </a:blipFill>
                      </a:tcPr>
                    </a:tc>
                    <a:tc>
                      <a:txBody>
                        <a:bodyPr/>
                        <a:lstStyle/>
                        <a:p>
                          <a:endParaRPr lang="en-US"/>
                        </a:p>
                      </a:txBody>
                      <a:tcPr>
                        <a:blipFill>
                          <a:blip r:embed="rId3"/>
                          <a:stretch>
                            <a:fillRect l="-201391" t="-500714" r="-348" b="-12857"/>
                          </a:stretch>
                        </a:blipFill>
                      </a:tcPr>
                    </a:tc>
                    <a:extLst>
                      <a:ext uri="{0D108BD9-81ED-4DB2-BD59-A6C34878D82A}">
                        <a16:rowId xmlns:a16="http://schemas.microsoft.com/office/drawing/2014/main" val="3615896284"/>
                      </a:ext>
                    </a:extLst>
                  </a:tr>
                </a:tbl>
              </a:graphicData>
            </a:graphic>
          </p:graphicFrame>
        </mc:Fallback>
      </mc:AlternateContent>
      <p:sp>
        <p:nvSpPr>
          <p:cNvPr id="3" name="Footer Placeholder 2"/>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342322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5. Conclusion and Scope for Further Work</a:t>
            </a:r>
          </a:p>
        </p:txBody>
      </p:sp>
      <p:sp>
        <p:nvSpPr>
          <p:cNvPr id="3" name="Content Placeholder 2"/>
          <p:cNvSpPr>
            <a:spLocks noGrp="1"/>
          </p:cNvSpPr>
          <p:nvPr>
            <p:ph idx="1"/>
          </p:nvPr>
        </p:nvSpPr>
        <p:spPr>
          <a:xfrm>
            <a:off x="838200" y="1825624"/>
            <a:ext cx="10515600" cy="4831207"/>
          </a:xfrm>
        </p:spPr>
        <p:txBody>
          <a:bodyPr>
            <a:normAutofit/>
          </a:bodyPr>
          <a:lstStyle/>
          <a:p>
            <a:pPr marL="514350" indent="-514350" algn="just">
              <a:buFont typeface="+mj-lt"/>
              <a:buAutoNum type="arabicPeriod"/>
            </a:pPr>
            <a:r>
              <a:rPr lang="en-US" dirty="0">
                <a:latin typeface="Times New Roman" pitchFamily="18" charset="0"/>
                <a:cs typeface="Times New Roman" pitchFamily="18" charset="0"/>
              </a:rPr>
              <a:t>Magnetic coupling between magnetic transmission lines results in sharing of electromagnetic energy. This division of power is very useful in design of Radio frequency devices like sensors, antennas and communication systems. It is also very important in the working of DC and AC machines like induction motor, hysteresis motor and Reluctance motor.  </a:t>
            </a:r>
          </a:p>
          <a:p>
            <a:pPr marL="514350" indent="-514350" algn="just">
              <a:buFont typeface="+mj-lt"/>
              <a:buAutoNum type="arabicPeriod"/>
            </a:pPr>
            <a:r>
              <a:rPr lang="en-US" dirty="0">
                <a:latin typeface="Times New Roman" pitchFamily="18" charset="0"/>
                <a:cs typeface="Times New Roman" pitchFamily="18" charset="0"/>
              </a:rPr>
              <a:t>The study of capacitive/ inductive coupling in Multi-Conductor Transmission Lines will provide useful knowledge about the Radiated/ Conducted Emissions and Radiated/ Conducted </a:t>
            </a:r>
            <a:r>
              <a:rPr lang="en-US" dirty="0" smtClean="0">
                <a:latin typeface="Times New Roman" pitchFamily="18" charset="0"/>
                <a:cs typeface="Times New Roman" pitchFamily="18" charset="0"/>
              </a:rPr>
              <a:t>Susceptibility for Electromagnetic Compatibility issues.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704029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5. Conclusion and Scope for Further Work</a:t>
            </a:r>
          </a:p>
        </p:txBody>
      </p:sp>
      <p:sp>
        <p:nvSpPr>
          <p:cNvPr id="3" name="Content Placeholder 2"/>
          <p:cNvSpPr>
            <a:spLocks noGrp="1"/>
          </p:cNvSpPr>
          <p:nvPr>
            <p:ph idx="1"/>
          </p:nvPr>
        </p:nvSpPr>
        <p:spPr/>
        <p:txBody>
          <a:bodyPr>
            <a:normAutofit/>
          </a:bodyPr>
          <a:lstStyle/>
          <a:p>
            <a:pPr marL="0" indent="0" algn="just">
              <a:buNone/>
            </a:pPr>
            <a:r>
              <a:rPr lang="en-US" dirty="0" smtClean="0">
                <a:latin typeface="Times New Roman" panose="02020603050405020304" pitchFamily="18" charset="0"/>
                <a:cs typeface="Times New Roman" pitchFamily="18" charset="0"/>
              </a:rPr>
              <a:t>The </a:t>
            </a:r>
            <a:r>
              <a:rPr lang="en-US" dirty="0">
                <a:latin typeface="Times New Roman" panose="02020603050405020304" pitchFamily="18" charset="0"/>
                <a:cs typeface="Times New Roman" pitchFamily="18" charset="0"/>
              </a:rPr>
              <a:t>power invariant Magnetic Transmission Line model can also be used for accurate modeling of</a:t>
            </a:r>
          </a:p>
          <a:p>
            <a:r>
              <a:rPr lang="en-US" dirty="0" smtClean="0">
                <a:latin typeface="Times New Roman" panose="02020603050405020304" pitchFamily="18" charset="0"/>
                <a:cs typeface="Times New Roman" pitchFamily="18" charset="0"/>
              </a:rPr>
              <a:t>Alternating Current </a:t>
            </a:r>
            <a:r>
              <a:rPr lang="en-US" dirty="0">
                <a:latin typeface="Times New Roman" panose="02020603050405020304" pitchFamily="18" charset="0"/>
                <a:cs typeface="Times New Roman" pitchFamily="18" charset="0"/>
              </a:rPr>
              <a:t>and </a:t>
            </a:r>
            <a:r>
              <a:rPr lang="en-US" dirty="0" smtClean="0">
                <a:latin typeface="Times New Roman" panose="02020603050405020304" pitchFamily="18" charset="0"/>
                <a:cs typeface="Times New Roman" pitchFamily="18" charset="0"/>
              </a:rPr>
              <a:t>Direct Current </a:t>
            </a:r>
            <a:r>
              <a:rPr lang="en-US" dirty="0">
                <a:latin typeface="Times New Roman" panose="02020603050405020304" pitchFamily="18" charset="0"/>
                <a:cs typeface="Times New Roman" pitchFamily="18" charset="0"/>
              </a:rPr>
              <a:t>Machines </a:t>
            </a:r>
          </a:p>
          <a:p>
            <a:r>
              <a:rPr lang="en-US" dirty="0">
                <a:latin typeface="Times New Roman" panose="02020603050405020304" pitchFamily="18" charset="0"/>
                <a:cs typeface="Times New Roman" pitchFamily="18" charset="0"/>
              </a:rPr>
              <a:t>Nanomagnetic Logic Devices and Magnetic Transistors </a:t>
            </a:r>
          </a:p>
          <a:p>
            <a:r>
              <a:rPr lang="en-US" dirty="0">
                <a:latin typeface="Times New Roman" panose="02020603050405020304" pitchFamily="18" charset="0"/>
                <a:cs typeface="Times New Roman" pitchFamily="18" charset="0"/>
              </a:rPr>
              <a:t>Magnetic Memory Devices and Spintronic devices</a:t>
            </a:r>
          </a:p>
          <a:p>
            <a:r>
              <a:rPr lang="en-US" dirty="0">
                <a:latin typeface="Times New Roman" panose="02020603050405020304" pitchFamily="18" charset="0"/>
                <a:cs typeface="Times New Roman" pitchFamily="18" charset="0"/>
              </a:rPr>
              <a:t>Circulators, Couplers, Filters, Power Dividers and Waveguides</a:t>
            </a:r>
          </a:p>
          <a:p>
            <a:r>
              <a:rPr lang="en-US" dirty="0">
                <a:latin typeface="Times New Roman" panose="02020603050405020304" pitchFamily="18" charset="0"/>
                <a:cs typeface="Times New Roman" pitchFamily="18" charset="0"/>
              </a:rPr>
              <a:t>Gyromagnetic Non-Linear Transmission </a:t>
            </a:r>
            <a:r>
              <a:rPr lang="en-US" dirty="0" smtClean="0">
                <a:latin typeface="Times New Roman" panose="02020603050405020304" pitchFamily="18" charset="0"/>
                <a:cs typeface="Times New Roman" pitchFamily="18" charset="0"/>
              </a:rPr>
              <a:t>Line Microwave generators</a:t>
            </a:r>
            <a:endParaRPr lang="en-US"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anose="02020603050405020304"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anose="02020603050405020304" pitchFamily="18" charset="0"/>
                <a:cs typeface="Times New Roman" pitchFamily="18" charset="0"/>
              </a:rPr>
              <a:t>91</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844957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690688"/>
            <a:ext cx="10515600" cy="4921539"/>
          </a:xfrm>
        </p:spPr>
        <p:txBody>
          <a:bodyPr>
            <a:noAutofit/>
          </a:bodyPr>
          <a:lstStyle/>
          <a:p>
            <a:pPr marL="0" indent="0">
              <a:buNone/>
            </a:pPr>
            <a:r>
              <a:rPr lang="en-US" sz="1600" dirty="0">
                <a:latin typeface="Times New Roman" pitchFamily="18" charset="0"/>
                <a:cs typeface="Times New Roman" pitchFamily="18" charset="0"/>
              </a:rPr>
              <a:t>[1]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Multimodal propagation in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a:t>
            </a:r>
            <a:r>
              <a:rPr lang="en-US" sz="1600" dirty="0">
                <a:latin typeface="Times New Roman" pitchFamily="18" charset="0"/>
                <a:cs typeface="Times New Roman" pitchFamily="18" charset="0"/>
              </a:rPr>
              <a:t>. J. </a:t>
            </a:r>
            <a:r>
              <a:rPr lang="en-US" sz="1600" dirty="0" err="1">
                <a:latin typeface="Times New Roman" pitchFamily="18" charset="0"/>
                <a:cs typeface="Times New Roman" pitchFamily="18" charset="0"/>
              </a:rPr>
              <a:t>Electromag</a:t>
            </a:r>
            <a:r>
              <a:rPr lang="en-US" sz="1600" dirty="0">
                <a:latin typeface="Times New Roman" pitchFamily="18" charset="0"/>
                <a:cs typeface="Times New Roman" pitchFamily="18" charset="0"/>
              </a:rPr>
              <a:t>. Waves Appl. 2014, p. 1677–1702</a:t>
            </a:r>
          </a:p>
          <a:p>
            <a:pPr marL="0" indent="0">
              <a:buNone/>
            </a:pPr>
            <a:r>
              <a:rPr lang="en-US" sz="1600" dirty="0">
                <a:latin typeface="Times New Roman" pitchFamily="18" charset="0"/>
                <a:cs typeface="Times New Roman" pitchFamily="18" charset="0"/>
              </a:rPr>
              <a:t>[2]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Formulation of Multiwire Magnetic Transmission-Line Theory</a:t>
            </a:r>
            <a:r>
              <a:rPr lang="en-US" sz="1600" dirty="0">
                <a:latin typeface="Times New Roman" pitchFamily="18" charset="0"/>
                <a:cs typeface="Times New Roman" pitchFamily="18" charset="0"/>
              </a:rPr>
              <a:t>, Progress in Electromagnetics Research B, Vol. 49, 2013, p. 177–195.</a:t>
            </a:r>
          </a:p>
          <a:p>
            <a:pPr marL="0" indent="0">
              <a:buNone/>
            </a:pPr>
            <a:r>
              <a:rPr lang="en-US" sz="1600" dirty="0">
                <a:latin typeface="Times New Roman" pitchFamily="18" charset="0"/>
                <a:cs typeface="Times New Roman" pitchFamily="18" charset="0"/>
              </a:rPr>
              <a:t>[3]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Matrix theory of wave propagation in hybrid electric/magnetic multiwire transmission line systems</a:t>
            </a:r>
            <a:r>
              <a:rPr lang="en-US" sz="1600" dirty="0">
                <a:latin typeface="Times New Roman" pitchFamily="18" charset="0"/>
                <a:cs typeface="Times New Roman" pitchFamily="18" charset="0"/>
              </a:rPr>
              <a:t>, Journal of Electromagnetic Waves and Applications, Vol. 29, No. 7, 2015, p. 925–940.</a:t>
            </a:r>
          </a:p>
          <a:p>
            <a:pPr marL="0" indent="0">
              <a:buNone/>
            </a:pPr>
            <a:r>
              <a:rPr lang="en-US" sz="1600" dirty="0">
                <a:latin typeface="Times New Roman" pitchFamily="18" charset="0"/>
                <a:cs typeface="Times New Roman" pitchFamily="18" charset="0"/>
              </a:rPr>
              <a:t>[4]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A physical model of the ideal transformer based on magnetic transmission line theory</a:t>
            </a:r>
            <a:r>
              <a:rPr lang="en-US" sz="1600" dirty="0">
                <a:latin typeface="Times New Roman" pitchFamily="18" charset="0"/>
                <a:cs typeface="Times New Roman" pitchFamily="18" charset="0"/>
              </a:rPr>
              <a:t>, Journal of Electromagnetic Waves and Applications, Vol. 27, No. 3, 2013, p. 365–373.</a:t>
            </a:r>
          </a:p>
          <a:p>
            <a:pPr marL="0" indent="0">
              <a:buNone/>
            </a:pPr>
            <a:r>
              <a:rPr lang="en-US" sz="1600" dirty="0">
                <a:latin typeface="Times New Roman" pitchFamily="18" charset="0"/>
                <a:cs typeface="Times New Roman" pitchFamily="18" charset="0"/>
              </a:rPr>
              <a:t>[5] J. B. Schneider, </a:t>
            </a:r>
            <a:r>
              <a:rPr lang="en-US" sz="1600" i="1" dirty="0">
                <a:latin typeface="Times New Roman" pitchFamily="18" charset="0"/>
                <a:cs typeface="Times New Roman" pitchFamily="18" charset="0"/>
              </a:rPr>
              <a:t>Understanding the Finite-Difference Time-Domain Method</a:t>
            </a:r>
            <a:r>
              <a:rPr lang="en-US" sz="1600" dirty="0">
                <a:latin typeface="Times New Roman" pitchFamily="18" charset="0"/>
                <a:cs typeface="Times New Roman" pitchFamily="18" charset="0"/>
              </a:rPr>
              <a:t>, 2017, p. 33-74.</a:t>
            </a:r>
          </a:p>
          <a:p>
            <a:pPr marL="0" indent="0">
              <a:buNone/>
            </a:pPr>
            <a:r>
              <a:rPr lang="en-US" sz="1600" dirty="0">
                <a:latin typeface="Times New Roman" pitchFamily="18" charset="0"/>
                <a:cs typeface="Times New Roman" pitchFamily="18" charset="0"/>
              </a:rPr>
              <a:t>[6] A. </a:t>
            </a:r>
            <a:r>
              <a:rPr lang="en-US" sz="1600" dirty="0" err="1">
                <a:latin typeface="Times New Roman" pitchFamily="18" charset="0"/>
                <a:cs typeface="Times New Roman" pitchFamily="18" charset="0"/>
              </a:rPr>
              <a:t>Oskooi</a:t>
            </a:r>
            <a:r>
              <a:rPr lang="en-US" sz="1600" dirty="0">
                <a:latin typeface="Times New Roman" pitchFamily="18" charset="0"/>
                <a:cs typeface="Times New Roman" pitchFamily="18" charset="0"/>
              </a:rPr>
              <a:t>, D. Roundy, M. </a:t>
            </a:r>
            <a:r>
              <a:rPr lang="en-US" sz="1600" dirty="0" err="1">
                <a:latin typeface="Times New Roman" pitchFamily="18" charset="0"/>
                <a:cs typeface="Times New Roman" pitchFamily="18" charset="0"/>
              </a:rPr>
              <a:t>Ibanescu</a:t>
            </a:r>
            <a:r>
              <a:rPr lang="en-US" sz="1600" dirty="0">
                <a:latin typeface="Times New Roman" pitchFamily="18" charset="0"/>
                <a:cs typeface="Times New Roman" pitchFamily="18" charset="0"/>
              </a:rPr>
              <a:t>, P. </a:t>
            </a:r>
            <a:r>
              <a:rPr lang="en-US" sz="1600" dirty="0" err="1">
                <a:latin typeface="Times New Roman" pitchFamily="18" charset="0"/>
                <a:cs typeface="Times New Roman" pitchFamily="18" charset="0"/>
              </a:rPr>
              <a:t>Bermel</a:t>
            </a:r>
            <a:r>
              <a:rPr lang="en-US" sz="1600" dirty="0">
                <a:latin typeface="Times New Roman" pitchFamily="18" charset="0"/>
                <a:cs typeface="Times New Roman" pitchFamily="18" charset="0"/>
              </a:rPr>
              <a:t>, J.D. </a:t>
            </a:r>
            <a:r>
              <a:rPr lang="en-US" sz="1600" dirty="0" err="1">
                <a:latin typeface="Times New Roman" pitchFamily="18" charset="0"/>
                <a:cs typeface="Times New Roman" pitchFamily="18" charset="0"/>
              </a:rPr>
              <a:t>Joannopoulos</a:t>
            </a:r>
            <a:r>
              <a:rPr lang="en-US" sz="1600" dirty="0">
                <a:latin typeface="Times New Roman" pitchFamily="18" charset="0"/>
                <a:cs typeface="Times New Roman" pitchFamily="18" charset="0"/>
              </a:rPr>
              <a:t>, and S.G. Johnson, </a:t>
            </a:r>
            <a:r>
              <a:rPr lang="en-US" sz="1600" i="1" dirty="0">
                <a:latin typeface="Times New Roman" pitchFamily="18" charset="0"/>
                <a:cs typeface="Times New Roman" pitchFamily="18" charset="0"/>
              </a:rPr>
              <a:t>MEEP: A flexible free-software package for electromagnetic simulations by the FDTD method</a:t>
            </a:r>
            <a:r>
              <a:rPr lang="en-US" sz="1600" dirty="0">
                <a:latin typeface="Times New Roman" pitchFamily="18" charset="0"/>
                <a:cs typeface="Times New Roman" pitchFamily="18" charset="0"/>
              </a:rPr>
              <a:t>, Computer Physics Communications, Vol. 181, 2010, p. 687-702.</a:t>
            </a:r>
          </a:p>
          <a:p>
            <a:pPr marL="0" indent="0">
              <a:buNone/>
            </a:pPr>
            <a:r>
              <a:rPr lang="en-US" sz="1600" dirty="0">
                <a:latin typeface="Times New Roman" pitchFamily="18" charset="0"/>
                <a:cs typeface="Times New Roman" pitchFamily="18" charset="0"/>
              </a:rPr>
              <a:t>[7] J. B. </a:t>
            </a:r>
            <a:r>
              <a:rPr lang="en-US" sz="1600" dirty="0" err="1">
                <a:latin typeface="Times New Roman" pitchFamily="18" charset="0"/>
                <a:cs typeface="Times New Roman" pitchFamily="18" charset="0"/>
              </a:rPr>
              <a:t>Faria</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Complex reluctance of inhomogeneous Euler-Cauchy tubular ferrites taking into account frequency dependent complex permeability</a:t>
            </a:r>
            <a:r>
              <a:rPr lang="en-US" sz="1600" dirty="0">
                <a:latin typeface="Times New Roman" pitchFamily="18" charset="0"/>
                <a:cs typeface="Times New Roman" pitchFamily="18" charset="0"/>
              </a:rPr>
              <a:t>, Progress In Electromagnetics Research M, Vol. 25, 2012, p. 71–85.</a:t>
            </a:r>
          </a:p>
          <a:p>
            <a:pPr marL="0" indent="0">
              <a:buNone/>
            </a:pPr>
            <a:r>
              <a:rPr lang="en-US" sz="1600" dirty="0">
                <a:latin typeface="Times New Roman" pitchFamily="18" charset="0"/>
                <a:cs typeface="Times New Roman" pitchFamily="18" charset="0"/>
              </a:rPr>
              <a:t>[8] C. Paul, K. Whites and S. </a:t>
            </a:r>
            <a:r>
              <a:rPr lang="en-US" sz="1600" dirty="0" err="1">
                <a:latin typeface="Times New Roman" pitchFamily="18" charset="0"/>
                <a:cs typeface="Times New Roman" pitchFamily="18" charset="0"/>
              </a:rPr>
              <a:t>Nasar</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Introduction to electromagnetic fields</a:t>
            </a:r>
            <a:r>
              <a:rPr lang="en-US" sz="1600" dirty="0">
                <a:latin typeface="Times New Roman" pitchFamily="18" charset="0"/>
                <a:cs typeface="Times New Roman" pitchFamily="18" charset="0"/>
              </a:rPr>
              <a:t>, 4th ed. Boston: WCB/McGraw-Hill, 1998, p.586-589.</a:t>
            </a:r>
          </a:p>
          <a:p>
            <a:pPr marL="0" indent="0">
              <a:buNone/>
            </a:pPr>
            <a:r>
              <a:rPr lang="en-US" sz="1600" dirty="0">
                <a:latin typeface="Times New Roman" pitchFamily="18" charset="0"/>
                <a:cs typeface="Times New Roman" pitchFamily="18" charset="0"/>
              </a:rPr>
              <a:t>[9] B. </a:t>
            </a:r>
            <a:r>
              <a:rPr lang="en-US" sz="1600" dirty="0" err="1">
                <a:latin typeface="Times New Roman" pitchFamily="18" charset="0"/>
                <a:cs typeface="Times New Roman" pitchFamily="18" charset="0"/>
              </a:rPr>
              <a:t>Sevcik</a:t>
            </a:r>
            <a:r>
              <a:rPr lang="en-US" sz="1600" dirty="0">
                <a:latin typeface="Times New Roman" pitchFamily="18" charset="0"/>
                <a:cs typeface="Times New Roman" pitchFamily="18" charset="0"/>
              </a:rPr>
              <a:t> and L. </a:t>
            </a:r>
            <a:r>
              <a:rPr lang="en-US" sz="1600" dirty="0" err="1">
                <a:latin typeface="Times New Roman" pitchFamily="18" charset="0"/>
                <a:cs typeface="Times New Roman" pitchFamily="18" charset="0"/>
              </a:rPr>
              <a:t>Brancık</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Time-Domain Simulation of </a:t>
            </a:r>
            <a:r>
              <a:rPr lang="en-US" sz="1600" i="1" dirty="0" err="1">
                <a:latin typeface="Times New Roman" pitchFamily="18" charset="0"/>
                <a:cs typeface="Times New Roman" pitchFamily="18" charset="0"/>
              </a:rPr>
              <a:t>Nonuniform</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Multiconductor</a:t>
            </a:r>
            <a:r>
              <a:rPr lang="en-US" sz="1600" i="1" dirty="0">
                <a:latin typeface="Times New Roman" pitchFamily="18" charset="0"/>
                <a:cs typeface="Times New Roman" pitchFamily="18" charset="0"/>
              </a:rPr>
              <a:t> Transmission Lines in Matlab,</a:t>
            </a:r>
            <a:r>
              <a:rPr lang="en-US" sz="1600" dirty="0">
                <a:latin typeface="Times New Roman" pitchFamily="18" charset="0"/>
                <a:cs typeface="Times New Roman" pitchFamily="18" charset="0"/>
              </a:rPr>
              <a:t> International Journal of </a:t>
            </a:r>
            <a:r>
              <a:rPr lang="en-US" sz="1600" dirty="0" err="1">
                <a:latin typeface="Times New Roman" pitchFamily="18" charset="0"/>
                <a:cs typeface="Times New Roman" pitchFamily="18" charset="0"/>
              </a:rPr>
              <a:t>Mahematics</a:t>
            </a:r>
            <a:r>
              <a:rPr lang="en-US" sz="1600" dirty="0">
                <a:latin typeface="Times New Roman" pitchFamily="18" charset="0"/>
                <a:cs typeface="Times New Roman" pitchFamily="18" charset="0"/>
              </a:rPr>
              <a:t> and Computers in Simulation, Vol.5, No. 2, 2011, p. 1-8.</a:t>
            </a: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92</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785932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References</a:t>
            </a:r>
          </a:p>
        </p:txBody>
      </p:sp>
      <p:sp>
        <p:nvSpPr>
          <p:cNvPr id="3" name="Content Placeholder 2"/>
          <p:cNvSpPr>
            <a:spLocks noGrp="1"/>
          </p:cNvSpPr>
          <p:nvPr>
            <p:ph idx="1"/>
          </p:nvPr>
        </p:nvSpPr>
        <p:spPr>
          <a:xfrm>
            <a:off x="838200" y="1577431"/>
            <a:ext cx="10515600" cy="4744992"/>
          </a:xfrm>
        </p:spPr>
        <p:txBody>
          <a:bodyPr>
            <a:noAutofit/>
          </a:bodyPr>
          <a:lstStyle/>
          <a:p>
            <a:pPr marL="0" indent="0">
              <a:buNone/>
            </a:pPr>
            <a:r>
              <a:rPr lang="en-US" sz="1600" dirty="0">
                <a:latin typeface="Times New Roman" pitchFamily="18" charset="0"/>
                <a:cs typeface="Times New Roman" pitchFamily="18" charset="0"/>
              </a:rPr>
              <a:t>[10] G. </a:t>
            </a:r>
            <a:r>
              <a:rPr lang="en-US" sz="1600" dirty="0" err="1">
                <a:latin typeface="Times New Roman" pitchFamily="18" charset="0"/>
                <a:cs typeface="Times New Roman" pitchFamily="18" charset="0"/>
              </a:rPr>
              <a:t>Antonini</a:t>
            </a:r>
            <a:r>
              <a:rPr lang="en-US" sz="1600" dirty="0">
                <a:latin typeface="Times New Roman" pitchFamily="18" charset="0"/>
                <a:cs typeface="Times New Roman" pitchFamily="18" charset="0"/>
              </a:rPr>
              <a:t>,</a:t>
            </a:r>
            <a:r>
              <a:rPr lang="en-US" sz="1600" i="1" dirty="0">
                <a:latin typeface="Times New Roman" pitchFamily="18" charset="0"/>
                <a:cs typeface="Times New Roman" pitchFamily="18" charset="0"/>
              </a:rPr>
              <a:t> A general framework for the analysis of metamaterial transmission lines</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Prog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Electromagn</a:t>
            </a:r>
            <a:r>
              <a:rPr lang="en-US" sz="1600" dirty="0">
                <a:latin typeface="Times New Roman" pitchFamily="18" charset="0"/>
                <a:cs typeface="Times New Roman" pitchFamily="18" charset="0"/>
              </a:rPr>
              <a:t>. Res. B., 2010, p. 353–373</a:t>
            </a:r>
          </a:p>
          <a:p>
            <a:pPr marL="0" indent="0">
              <a:buNone/>
            </a:pPr>
            <a:r>
              <a:rPr lang="en-US" sz="1600" dirty="0">
                <a:latin typeface="Times New Roman" pitchFamily="18" charset="0"/>
                <a:cs typeface="Times New Roman" pitchFamily="18" charset="0"/>
              </a:rPr>
              <a:t>[11] C. Caloz and T. Itoh, </a:t>
            </a:r>
            <a:r>
              <a:rPr lang="en-US" sz="1600" i="1" dirty="0">
                <a:latin typeface="Times New Roman" pitchFamily="18" charset="0"/>
                <a:cs typeface="Times New Roman" pitchFamily="18" charset="0"/>
              </a:rPr>
              <a:t>Electromagnetic Metamaterials: Transmission Line Theory and Microwave Applications</a:t>
            </a:r>
            <a:r>
              <a:rPr lang="en-US" sz="1600" dirty="0">
                <a:latin typeface="Times New Roman" pitchFamily="18" charset="0"/>
                <a:cs typeface="Times New Roman" pitchFamily="18" charset="0"/>
              </a:rPr>
              <a:t>, Wiley-IEEE Press, 2006, p. 27-58.</a:t>
            </a:r>
          </a:p>
          <a:p>
            <a:pPr marL="0" indent="0">
              <a:buNone/>
            </a:pPr>
            <a:r>
              <a:rPr lang="en-US" sz="1600" dirty="0">
                <a:latin typeface="Times New Roman" pitchFamily="18" charset="0"/>
                <a:cs typeface="Times New Roman" pitchFamily="18" charset="0"/>
              </a:rPr>
              <a:t>[12] IEEE, Standard for Validation of Computational Electromagnetic (CEM) Computer Modeling and Simulation, and Recommended Practice, Part I, IEEE, June 2008.</a:t>
            </a:r>
          </a:p>
          <a:p>
            <a:pPr marL="0" indent="0">
              <a:buNone/>
            </a:pPr>
            <a:r>
              <a:rPr lang="en-US" sz="1600" dirty="0">
                <a:latin typeface="Times New Roman" pitchFamily="18" charset="0"/>
                <a:cs typeface="Times New Roman" pitchFamily="18" charset="0"/>
              </a:rPr>
              <a:t>[13] C. Paul, </a:t>
            </a:r>
            <a:r>
              <a:rPr lang="en-US" sz="1600" i="1" dirty="0">
                <a:latin typeface="Times New Roman" pitchFamily="18" charset="0"/>
                <a:cs typeface="Times New Roman" pitchFamily="18" charset="0"/>
              </a:rPr>
              <a:t>Introduction to Electromagnetic Compatibility, </a:t>
            </a:r>
            <a:r>
              <a:rPr lang="en-US" sz="1600" dirty="0">
                <a:latin typeface="Times New Roman" pitchFamily="18" charset="0"/>
                <a:cs typeface="Times New Roman" pitchFamily="18" charset="0"/>
              </a:rPr>
              <a:t>2nd ed. Kentucky: John Wiley and Sons, 2006, p. 559-710.</a:t>
            </a:r>
          </a:p>
          <a:p>
            <a:pPr marL="0" indent="0">
              <a:buNone/>
            </a:pPr>
            <a:r>
              <a:rPr lang="en-US" sz="1600" dirty="0">
                <a:latin typeface="Times New Roman" pitchFamily="18" charset="0"/>
                <a:cs typeface="Times New Roman" pitchFamily="18" charset="0"/>
              </a:rPr>
              <a:t>[14] L. </a:t>
            </a:r>
            <a:r>
              <a:rPr lang="en-US" sz="1600" dirty="0" err="1">
                <a:latin typeface="Times New Roman" pitchFamily="18" charset="0"/>
                <a:cs typeface="Times New Roman" pitchFamily="18" charset="0"/>
              </a:rPr>
              <a:t>Er</a:t>
            </a:r>
            <a:r>
              <a:rPr lang="en-US" sz="1600" dirty="0">
                <a:latin typeface="Times New Roman" pitchFamily="18" charset="0"/>
                <a:cs typeface="Times New Roman" pitchFamily="18" charset="0"/>
              </a:rPr>
              <a:t>-Ping, </a:t>
            </a:r>
            <a:r>
              <a:rPr lang="en-US" sz="1600" i="1" dirty="0">
                <a:latin typeface="Times New Roman" pitchFamily="18" charset="0"/>
                <a:cs typeface="Times New Roman" pitchFamily="18" charset="0"/>
              </a:rPr>
              <a:t>Computational Electromagnetics for Electromagnetic Compatibility/ Signal Integrity Analysis, </a:t>
            </a:r>
            <a:r>
              <a:rPr lang="en-US" sz="1600" dirty="0">
                <a:latin typeface="Times New Roman" pitchFamily="18" charset="0"/>
                <a:cs typeface="Times New Roman" pitchFamily="18" charset="0"/>
              </a:rPr>
              <a:t>IEEE EMC DL Talk, University of Missouri, 2008.</a:t>
            </a:r>
          </a:p>
          <a:p>
            <a:pPr marL="0" indent="0">
              <a:buNone/>
            </a:pPr>
            <a:r>
              <a:rPr lang="en-US" sz="1600" dirty="0">
                <a:latin typeface="Times New Roman" pitchFamily="18" charset="0"/>
                <a:cs typeface="Times New Roman" pitchFamily="18" charset="0"/>
              </a:rPr>
              <a:t>[15] T. C. Edwards and M. B. Steer, </a:t>
            </a:r>
            <a:r>
              <a:rPr lang="en-US" sz="1600" i="1" dirty="0">
                <a:latin typeface="Times New Roman" pitchFamily="18" charset="0"/>
                <a:cs typeface="Times New Roman" pitchFamily="18" charset="0"/>
              </a:rPr>
              <a:t>Foundations for </a:t>
            </a:r>
            <a:r>
              <a:rPr lang="en-US" sz="1600" i="1" dirty="0" err="1">
                <a:latin typeface="Times New Roman" pitchFamily="18" charset="0"/>
                <a:cs typeface="Times New Roman" pitchFamily="18" charset="0"/>
              </a:rPr>
              <a:t>Microstrip</a:t>
            </a:r>
            <a:r>
              <a:rPr lang="en-US" sz="1600" i="1" dirty="0">
                <a:latin typeface="Times New Roman" pitchFamily="18" charset="0"/>
                <a:cs typeface="Times New Roman" pitchFamily="18" charset="0"/>
              </a:rPr>
              <a:t> Circuit Design, </a:t>
            </a:r>
            <a:r>
              <a:rPr lang="en-US" sz="1600" dirty="0">
                <a:latin typeface="Times New Roman" pitchFamily="18" charset="0"/>
                <a:cs typeface="Times New Roman" pitchFamily="18" charset="0"/>
              </a:rPr>
              <a:t>4th ed.</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Wiley-IEEE Press, 2016, p. 576-607.</a:t>
            </a:r>
            <a:r>
              <a:rPr lang="en-US" sz="1600" i="1"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[16] J. Dickens and A. Neuber,</a:t>
            </a:r>
            <a:r>
              <a:rPr lang="en-US" sz="1600" i="1" dirty="0">
                <a:latin typeface="Times New Roman" pitchFamily="18" charset="0"/>
                <a:cs typeface="Times New Roman" pitchFamily="18" charset="0"/>
              </a:rPr>
              <a:t> Material selection considerations for coaxial, </a:t>
            </a:r>
            <a:r>
              <a:rPr lang="en-US" sz="1600" i="1" dirty="0" err="1">
                <a:latin typeface="Times New Roman" pitchFamily="18" charset="0"/>
                <a:cs typeface="Times New Roman" pitchFamily="18" charset="0"/>
              </a:rPr>
              <a:t>ferrimagnetic</a:t>
            </a:r>
            <a:r>
              <a:rPr lang="en-US" sz="1600" i="1" dirty="0">
                <a:latin typeface="Times New Roman" pitchFamily="18" charset="0"/>
                <a:cs typeface="Times New Roman" pitchFamily="18" charset="0"/>
              </a:rPr>
              <a:t>-based nonlinear transmission lines, </a:t>
            </a:r>
            <a:r>
              <a:rPr lang="en-US" sz="1600" dirty="0">
                <a:latin typeface="Times New Roman" pitchFamily="18" charset="0"/>
                <a:cs typeface="Times New Roman" pitchFamily="18" charset="0"/>
              </a:rPr>
              <a:t>Journal of Applied Physics, 113, 064904, 2013, p. 1-5.</a:t>
            </a:r>
          </a:p>
          <a:p>
            <a:pPr marL="0" indent="0">
              <a:buNone/>
            </a:pPr>
            <a:r>
              <a:rPr lang="en-US" sz="1600" dirty="0">
                <a:latin typeface="Times New Roman" pitchFamily="18" charset="0"/>
                <a:cs typeface="Times New Roman" pitchFamily="18" charset="0"/>
              </a:rPr>
              <a:t>[17] J. Parson, A. Neuber, J. Dickens and J. </a:t>
            </a:r>
            <a:r>
              <a:rPr lang="en-US" sz="1600" dirty="0" err="1">
                <a:latin typeface="Times New Roman" pitchFamily="18" charset="0"/>
                <a:cs typeface="Times New Roman" pitchFamily="18" charset="0"/>
              </a:rPr>
              <a:t>Mankowski</a:t>
            </a:r>
            <a:r>
              <a:rPr lang="en-US" sz="1600" dirty="0">
                <a:latin typeface="Times New Roman" pitchFamily="18" charset="0"/>
                <a:cs typeface="Times New Roman" pitchFamily="18" charset="0"/>
              </a:rPr>
              <a:t>, </a:t>
            </a:r>
            <a:r>
              <a:rPr lang="en-US" sz="1600" i="1" dirty="0">
                <a:latin typeface="Times New Roman" pitchFamily="18" charset="0"/>
                <a:cs typeface="Times New Roman" pitchFamily="18" charset="0"/>
              </a:rPr>
              <a:t>Investigation of a </a:t>
            </a:r>
            <a:r>
              <a:rPr lang="en-US" sz="1600" i="1" dirty="0" err="1">
                <a:latin typeface="Times New Roman" pitchFamily="18" charset="0"/>
                <a:cs typeface="Times New Roman" pitchFamily="18" charset="0"/>
              </a:rPr>
              <a:t>stripline</a:t>
            </a:r>
            <a:r>
              <a:rPr lang="en-US" sz="1600" i="1" dirty="0">
                <a:latin typeface="Times New Roman" pitchFamily="18" charset="0"/>
                <a:cs typeface="Times New Roman" pitchFamily="18" charset="0"/>
              </a:rPr>
              <a:t> transmission line structure for gyromagnetic nonlinear transmission line high power microwave sources, </a:t>
            </a:r>
            <a:r>
              <a:rPr lang="en-US" sz="1600" dirty="0">
                <a:latin typeface="Times New Roman" pitchFamily="18" charset="0"/>
                <a:cs typeface="Times New Roman" pitchFamily="18" charset="0"/>
              </a:rPr>
              <a:t>Review of Scientific Instruments, 87, 034706, 2016, p. 1-7.</a:t>
            </a:r>
          </a:p>
          <a:p>
            <a:pPr marL="0" indent="0">
              <a:buNone/>
            </a:pPr>
            <a:r>
              <a:rPr lang="en-US" sz="1600" dirty="0">
                <a:latin typeface="Times New Roman" pitchFamily="18" charset="0"/>
                <a:cs typeface="Times New Roman" pitchFamily="18" charset="0"/>
              </a:rPr>
              <a:t>[18] G. Dominguez, </a:t>
            </a:r>
            <a:r>
              <a:rPr lang="en-US" sz="1600" i="1" dirty="0">
                <a:latin typeface="Times New Roman" pitchFamily="18" charset="0"/>
                <a:cs typeface="Times New Roman" pitchFamily="18" charset="0"/>
              </a:rPr>
              <a:t>Power-Invariant Magnetic System Modeling, PhD </a:t>
            </a:r>
            <a:r>
              <a:rPr lang="en-US" sz="1600" i="1" dirty="0" err="1">
                <a:latin typeface="Times New Roman" pitchFamily="18" charset="0"/>
                <a:cs typeface="Times New Roman" pitchFamily="18" charset="0"/>
              </a:rPr>
              <a:t>Disseration</a:t>
            </a:r>
            <a:r>
              <a:rPr lang="en-US" sz="1600" i="1" dirty="0">
                <a:latin typeface="Times New Roman" pitchFamily="18" charset="0"/>
                <a:cs typeface="Times New Roman" pitchFamily="18" charset="0"/>
              </a:rPr>
              <a:t>, </a:t>
            </a:r>
            <a:r>
              <a:rPr lang="en-US" sz="1600" dirty="0">
                <a:latin typeface="Times New Roman" pitchFamily="18" charset="0"/>
                <a:cs typeface="Times New Roman" pitchFamily="18" charset="0"/>
              </a:rPr>
              <a:t>Texas A&amp;M University, 2011, p. 45-64.</a:t>
            </a:r>
          </a:p>
          <a:p>
            <a:endParaRPr lang="en-US" sz="16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latin typeface="Times New Roman" pitchFamily="18" charset="0"/>
                <a:cs typeface="Times New Roman" pitchFamily="18" charset="0"/>
              </a:rPr>
              <a:t>Modeling and Simulation of Magnetic Transmission Lines</a:t>
            </a:r>
          </a:p>
        </p:txBody>
      </p:sp>
      <p:sp>
        <p:nvSpPr>
          <p:cNvPr id="5" name="Slide Number Placeholder 4"/>
          <p:cNvSpPr>
            <a:spLocks noGrp="1"/>
          </p:cNvSpPr>
          <p:nvPr>
            <p:ph type="sldNum" sz="quarter" idx="12"/>
          </p:nvPr>
        </p:nvSpPr>
        <p:spPr/>
        <p:txBody>
          <a:bodyPr/>
          <a:lstStyle/>
          <a:p>
            <a:fld id="{EE41BDBF-CF61-41E7-A287-A81E5C0F23FA}" type="slidenum">
              <a:rPr lang="en-US" smtClean="0">
                <a:latin typeface="Times New Roman" pitchFamily="18" charset="0"/>
                <a:cs typeface="Times New Roman" pitchFamily="18" charset="0"/>
              </a:rPr>
              <a:t>93</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65206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3FDB1C377FE24B814C371216F46CAE" ma:contentTypeVersion="0" ma:contentTypeDescription="Create a new document." ma:contentTypeScope="" ma:versionID="29cc7e00905153fce08382d4c099a87d">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6B91F-D7FF-48A0-991D-3589418A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29AD59-56FB-4049-A0D8-C48CE7DAD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30871DF-7DB9-4B73-ACE3-7A330D7B6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4185</TotalTime>
  <Words>4515</Words>
  <Application>Microsoft Office PowerPoint</Application>
  <PresentationFormat>Widescreen</PresentationFormat>
  <Paragraphs>752</Paragraphs>
  <Slides>93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Times New Roman</vt:lpstr>
      <vt:lpstr>Office Theme</vt:lpstr>
      <vt:lpstr>Modeling and Simulation of Magnetic Transmission Lines</vt:lpstr>
      <vt:lpstr>Research Objectives</vt:lpstr>
      <vt:lpstr>1. Introduction to Magnetic Transmission</vt:lpstr>
      <vt:lpstr>1. Introduction to Magnetic Transmission Lines</vt:lpstr>
      <vt:lpstr>1. Applications of Magnetic Transmission Lines</vt:lpstr>
      <vt:lpstr>1.2. Applications of Magnetic Transmission Lines</vt:lpstr>
      <vt:lpstr>1.1. Introduction to Solid State Magnetism</vt:lpstr>
      <vt:lpstr>1.1. Magnetization and Permeability</vt:lpstr>
      <vt:lpstr>1.1. Properties of Magnetic Materials</vt:lpstr>
      <vt:lpstr>1.1. Sample Materials for Manufacturing Magnetic Transmission Lines</vt:lpstr>
      <vt:lpstr>1.1. Magnetic Susceptibility</vt:lpstr>
      <vt:lpstr>1.1. Magnetic Hysteresis</vt:lpstr>
      <vt:lpstr>1.1. Dielectric and Diamagnetic Losses</vt:lpstr>
      <vt:lpstr>2. Magnetic Circuit Modeling</vt:lpstr>
      <vt:lpstr>2. Three Magnetic Circuit Models</vt:lpstr>
      <vt:lpstr>2.1. Magnetic Reluctance Model</vt:lpstr>
      <vt:lpstr>2.1. Complex Magnetic Reluctance Model for Magnetic Circuits</vt:lpstr>
      <vt:lpstr>2.1. Complex Magnetic Reluctance Model for Magnetic Circuits</vt:lpstr>
      <vt:lpstr>2.1. Inconsistency in Complex Magnetic Reluctance Model</vt:lpstr>
      <vt:lpstr>2.1. Reluctance model for a Compounded DC Generator </vt:lpstr>
      <vt:lpstr>2.1. Simulation of Reluctance model for a Compounded DC Generator </vt:lpstr>
      <vt:lpstr>2.1. Simulation of Non-Linear Reluctance</vt:lpstr>
      <vt:lpstr>2.1. Simulation of Non-Linear Reluctance</vt:lpstr>
      <vt:lpstr>2.1. Simulation of Reluctance model for a Compounded DC Generator </vt:lpstr>
      <vt:lpstr>2.2. Permeance-Capacitance Model</vt:lpstr>
      <vt:lpstr>2.2. Tellegen’s Gyrator theory</vt:lpstr>
      <vt:lpstr>2.2. Tellegen’s Gyrator</vt:lpstr>
      <vt:lpstr>2.2. Validation of Gyrator Theory</vt:lpstr>
      <vt:lpstr>2.2. Power Invariant Permeance-Capacitance Model (1969)</vt:lpstr>
      <vt:lpstr>2.2. Magnetic Permeance</vt:lpstr>
      <vt:lpstr>2.2. Permeance-Capacitance Model for a full bridge Isolated Buck Converter</vt:lpstr>
      <vt:lpstr>2.2. The switching table for the switches and diodes</vt:lpstr>
      <vt:lpstr>2.2. The design parameters</vt:lpstr>
      <vt:lpstr>2.2. The Design Procedure</vt:lpstr>
      <vt:lpstr>2.2. Permeance-Capacitance Model for a full bridge Isolated Buck Converter</vt:lpstr>
      <vt:lpstr>2.2. Model for Primary winding gyrator</vt:lpstr>
      <vt:lpstr>2.2. Model for Secondary winding gyrators</vt:lpstr>
      <vt:lpstr>2.2. Model for non-linear Permeance </vt:lpstr>
      <vt:lpstr>2.2. Sample Response of non-linear Permeance </vt:lpstr>
      <vt:lpstr>2.2. Simulation Model of full bridge Isolated Buck Converter</vt:lpstr>
      <vt:lpstr>2.2. Source and Load waveforms</vt:lpstr>
      <vt:lpstr>2.2. Permeance Magnetic Voltage and Magnetic Displacement Current</vt:lpstr>
      <vt:lpstr>2.3.Magnetic Transmission Line Model</vt:lpstr>
      <vt:lpstr>2.3. Magnetic Transmission Line Model (2012)</vt:lpstr>
      <vt:lpstr>2.3. Components in Transmission Line Model</vt:lpstr>
      <vt:lpstr>2.3. Energy Loss and Energy Storage</vt:lpstr>
      <vt:lpstr>2.3. Lossy Transmission Lines</vt:lpstr>
      <vt:lpstr>2.4. Summary of Three Magnetic Circuit Models</vt:lpstr>
      <vt:lpstr>2.4. Comparison of Different Models </vt:lpstr>
      <vt:lpstr>3. Electromagnetic Simulations and MEEP Simulator</vt:lpstr>
      <vt:lpstr>3.1. Finite Difference Time Domain Method</vt:lpstr>
      <vt:lpstr>3.1. Finite Difference Time Domain Method</vt:lpstr>
      <vt:lpstr>3.1. Yee Lattice</vt:lpstr>
      <vt:lpstr>3.2. Introduction to MEEP Simulator</vt:lpstr>
      <vt:lpstr>3.2. Introduction to MEEP</vt:lpstr>
      <vt:lpstr>3.2. MEEP: Fully Symmetric Maxwell’s Equations</vt:lpstr>
      <vt:lpstr>3.2. MEEP: Boundary Conditions </vt:lpstr>
      <vt:lpstr>3.2. MEEP: Material Inhomogeneity</vt:lpstr>
      <vt:lpstr>3.2. MEEP: Material Dispersion</vt:lpstr>
      <vt:lpstr>3.2. MEEP: Material Dispersion Drude-Lorentzian Model (1900) </vt:lpstr>
      <vt:lpstr>3.2. MEEP: Material Non-Linearity</vt:lpstr>
      <vt:lpstr>3.2. MEEP: Gyromagnetism</vt:lpstr>
      <vt:lpstr>3.2. MEEP: Field Patterns and Green’s Functions</vt:lpstr>
      <vt:lpstr>3.2. MEEP: Transmittance Spectra</vt:lpstr>
      <vt:lpstr>4. Simulation of Magnetic Transmission Lines</vt:lpstr>
      <vt:lpstr>4.1. MEEP Simulation of Non-linear Dispersive, Gyromagnetic Magnetic Transmission Line </vt:lpstr>
      <vt:lpstr>4.1. MEEP Simulations for Magnetic Transmission Lines</vt:lpstr>
      <vt:lpstr>4.1. MEEP Algorithm for simulating Magnetic Transmission Lines</vt:lpstr>
      <vt:lpstr>4.1. MEEP Simulations for Magnetic Transmission Lines</vt:lpstr>
      <vt:lpstr>4.1. Simulation parameters</vt:lpstr>
      <vt:lpstr>4.1. Soft Electric Gaussian Current Pulse</vt:lpstr>
      <vt:lpstr>4.1. Longitudinal Fields</vt:lpstr>
      <vt:lpstr>4.1. Transverse Fields</vt:lpstr>
      <vt:lpstr>4.1. Field Map for Magnetic Transmission Line</vt:lpstr>
      <vt:lpstr>4.1. Propagation Constant of Magnetic Transmission Line</vt:lpstr>
      <vt:lpstr>4.1. Intrinsic Wave Impedance of Magnetic Transmission Line</vt:lpstr>
      <vt:lpstr>4.1. Longitudinal Admittance</vt:lpstr>
      <vt:lpstr>4.1. Transverse Impedance</vt:lpstr>
      <vt:lpstr>4.2. Pulse Transformer Simulation in MEEP</vt:lpstr>
      <vt:lpstr>4.2. Introduction to Pulse Transformer</vt:lpstr>
      <vt:lpstr>4.2. Pulse Transformer Simulation in MEEP</vt:lpstr>
      <vt:lpstr>4.2. Geometry of Pulse Transformer</vt:lpstr>
      <vt:lpstr>4.2. Pulse Transformer Magnetic Transmission Line Model</vt:lpstr>
      <vt:lpstr>4.2. Evolution of Poynting Flux Density</vt:lpstr>
      <vt:lpstr>4.2. Pulse Transformer Insertion Loss</vt:lpstr>
      <vt:lpstr>4.2. Limitations of MEEP simulator</vt:lpstr>
      <vt:lpstr>5. Conclusion</vt:lpstr>
      <vt:lpstr>5. Conclusion</vt:lpstr>
      <vt:lpstr>5. Summary</vt:lpstr>
      <vt:lpstr>5. Conclusion and Scope for Further Work</vt:lpstr>
      <vt:lpstr>5. Conclusion and Scope for Further Work</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Magnetic Transmission Lines</dc:title>
  <dc:creator>Muhammad Amaar</dc:creator>
  <cp:lastModifiedBy>Muhammad Amaar</cp:lastModifiedBy>
  <cp:revision>1158</cp:revision>
  <dcterms:created xsi:type="dcterms:W3CDTF">2019-10-08T20:14:06Z</dcterms:created>
  <dcterms:modified xsi:type="dcterms:W3CDTF">2020-09-01T19:09:34Z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0x0101005D3FDB1C377FE24B814C371216F46CAE</vt:lpwstr>
  </property>
</Properties>
</file>